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66" r:id="rId5"/>
  </p:sldMasterIdLst>
  <p:notesMasterIdLst>
    <p:notesMasterId r:id="rId42"/>
  </p:notesMasterIdLst>
  <p:handoutMasterIdLst>
    <p:handoutMasterId r:id="rId43"/>
  </p:handoutMasterIdLst>
  <p:sldIdLst>
    <p:sldId id="325" r:id="rId6"/>
    <p:sldId id="329" r:id="rId7"/>
    <p:sldId id="415" r:id="rId8"/>
    <p:sldId id="416" r:id="rId9"/>
    <p:sldId id="417" r:id="rId10"/>
    <p:sldId id="419" r:id="rId11"/>
    <p:sldId id="420" r:id="rId12"/>
    <p:sldId id="421" r:id="rId13"/>
    <p:sldId id="422" r:id="rId14"/>
    <p:sldId id="423" r:id="rId15"/>
    <p:sldId id="424" r:id="rId16"/>
    <p:sldId id="425" r:id="rId17"/>
    <p:sldId id="426" r:id="rId18"/>
    <p:sldId id="427" r:id="rId19"/>
    <p:sldId id="382" r:id="rId20"/>
    <p:sldId id="447" r:id="rId21"/>
    <p:sldId id="449" r:id="rId22"/>
    <p:sldId id="450" r:id="rId23"/>
    <p:sldId id="451" r:id="rId24"/>
    <p:sldId id="452" r:id="rId25"/>
    <p:sldId id="454" r:id="rId26"/>
    <p:sldId id="446" r:id="rId27"/>
    <p:sldId id="453" r:id="rId28"/>
    <p:sldId id="429" r:id="rId29"/>
    <p:sldId id="390" r:id="rId30"/>
    <p:sldId id="439" r:id="rId31"/>
    <p:sldId id="440" r:id="rId32"/>
    <p:sldId id="448" r:id="rId33"/>
    <p:sldId id="445" r:id="rId34"/>
    <p:sldId id="397" r:id="rId35"/>
    <p:sldId id="337" r:id="rId36"/>
    <p:sldId id="455" r:id="rId37"/>
    <p:sldId id="456" r:id="rId38"/>
    <p:sldId id="457" r:id="rId39"/>
    <p:sldId id="458" r:id="rId40"/>
    <p:sldId id="459"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747">
          <p15:clr>
            <a:srgbClr val="A4A3A4"/>
          </p15:clr>
        </p15:guide>
        <p15:guide id="4" orient="horz" pos="2890">
          <p15:clr>
            <a:srgbClr val="A4A3A4"/>
          </p15:clr>
        </p15:guide>
        <p15:guide id="5" orient="horz" pos="206">
          <p15:clr>
            <a:srgbClr val="A4A3A4"/>
          </p15:clr>
        </p15:guide>
        <p15:guide id="6" orient="horz" pos="676">
          <p15:clr>
            <a:srgbClr val="A4A3A4"/>
          </p15:clr>
        </p15:guide>
        <p15:guide id="7" pos="2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Palfreyma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06176"/>
    <a:srgbClr val="4B6191"/>
    <a:srgbClr val="268ABF"/>
    <a:srgbClr val="717171"/>
    <a:srgbClr val="5E5F64"/>
    <a:srgbClr val="51A7F9"/>
    <a:srgbClr val="ECF0F2"/>
    <a:srgbClr val="DFE6EB"/>
    <a:srgbClr val="4C4D53"/>
    <a:srgbClr val="E71D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75799" autoAdjust="0"/>
  </p:normalViewPr>
  <p:slideViewPr>
    <p:cSldViewPr snapToGrid="0" snapToObjects="1">
      <p:cViewPr varScale="1">
        <p:scale>
          <a:sx n="172" d="100"/>
          <a:sy n="172" d="100"/>
        </p:scale>
        <p:origin x="216" y="456"/>
      </p:cViewPr>
      <p:guideLst>
        <p:guide orient="horz" pos="1620"/>
        <p:guide pos="2880"/>
        <p:guide orient="horz" pos="747"/>
        <p:guide orient="horz" pos="2890"/>
        <p:guide orient="horz" pos="206"/>
        <p:guide orient="horz" pos="676"/>
        <p:guide pos="232"/>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F4E8655-7E8A-CD44-826D-171CCCD81A4E}" type="datetimeFigureOut">
              <a:rPr lang="en-US" smtClean="0"/>
              <a:pPr/>
              <a:t>3/15/16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71961E-0EFA-E748-8B29-1DA1682C9E70}" type="slidenum">
              <a:rPr lang="en-US" smtClean="0"/>
              <a:pPr/>
              <a:t>‹#›</a:t>
            </a:fld>
            <a:endParaRPr lang="en-US"/>
          </a:p>
        </p:txBody>
      </p:sp>
    </p:spTree>
    <p:extLst>
      <p:ext uri="{BB962C8B-B14F-4D97-AF65-F5344CB8AC3E}">
        <p14:creationId xmlns:p14="http://schemas.microsoft.com/office/powerpoint/2010/main" val="42236342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234CD8-0BB3-084C-8D23-3448A3D9883F}" type="datetimeFigureOut">
              <a:rPr lang="en-US" smtClean="0"/>
              <a:pPr/>
              <a:t>3/15/16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C8F735-2258-884A-BAD8-BB4BE87DECB7}" type="slidenum">
              <a:rPr lang="en-US" smtClean="0"/>
              <a:pPr/>
              <a:t>‹#›</a:t>
            </a:fld>
            <a:endParaRPr lang="en-US"/>
          </a:p>
        </p:txBody>
      </p:sp>
    </p:spTree>
    <p:extLst>
      <p:ext uri="{BB962C8B-B14F-4D97-AF65-F5344CB8AC3E}">
        <p14:creationId xmlns:p14="http://schemas.microsoft.com/office/powerpoint/2010/main" val="19722514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buFont typeface="+mj-lt"/>
              <a:buAutoNum type="arabicPeriod"/>
            </a:pPr>
            <a:r>
              <a:rPr lang="en-US" dirty="0" smtClean="0"/>
              <a:t>Thanks, pleasure</a:t>
            </a:r>
            <a:r>
              <a:rPr lang="en-US" baseline="0" dirty="0" smtClean="0"/>
              <a:t> etc.</a:t>
            </a:r>
          </a:p>
          <a:p>
            <a:pPr marL="228600" indent="-228600">
              <a:lnSpc>
                <a:spcPct val="90000"/>
              </a:lnSpc>
              <a:buFont typeface="+mj-lt"/>
              <a:buAutoNum type="arabicPeriod"/>
            </a:pPr>
            <a:endParaRPr lang="en-US" baseline="0" dirty="0" smtClean="0"/>
          </a:p>
          <a:p>
            <a:pPr marL="228600" indent="-228600">
              <a:lnSpc>
                <a:spcPct val="90000"/>
              </a:lnSpc>
              <a:buFont typeface="+mj-lt"/>
              <a:buAutoNum type="arabicPeriod"/>
            </a:pPr>
            <a:r>
              <a:rPr lang="en-US" dirty="0" smtClean="0"/>
              <a:t>There is much hype around Blockchain.  </a:t>
            </a:r>
          </a:p>
          <a:p>
            <a:pPr marL="228600" indent="-228600">
              <a:lnSpc>
                <a:spcPct val="90000"/>
              </a:lnSpc>
              <a:buFont typeface="+mj-lt"/>
              <a:buAutoNum type="arabicPeriod"/>
            </a:pPr>
            <a:endParaRPr lang="en-US" dirty="0" smtClean="0"/>
          </a:p>
          <a:p>
            <a:pPr marL="228600" indent="-228600">
              <a:lnSpc>
                <a:spcPct val="90000"/>
              </a:lnSpc>
              <a:buFont typeface="+mj-lt"/>
              <a:buAutoNum type="arabicPeriod"/>
            </a:pPr>
            <a:r>
              <a:rPr lang="en-US" dirty="0" smtClean="0"/>
              <a:t>Most of this relates to the use of Blockchain to underpin the </a:t>
            </a:r>
            <a:r>
              <a:rPr lang="en-US" dirty="0" err="1" smtClean="0"/>
              <a:t>Bitcoin</a:t>
            </a:r>
            <a:r>
              <a:rPr lang="en-US" dirty="0" smtClean="0"/>
              <a:t> crypto currency.  </a:t>
            </a:r>
          </a:p>
          <a:p>
            <a:pPr marL="228600" indent="-228600">
              <a:lnSpc>
                <a:spcPct val="90000"/>
              </a:lnSpc>
              <a:buFont typeface="+mj-lt"/>
              <a:buAutoNum type="arabicPeriod"/>
            </a:pPr>
            <a:endParaRPr lang="en-US" dirty="0" smtClean="0"/>
          </a:p>
          <a:p>
            <a:pPr marL="228600" indent="-228600">
              <a:lnSpc>
                <a:spcPct val="90000"/>
              </a:lnSpc>
              <a:buFont typeface="+mj-lt"/>
              <a:buAutoNum type="arabicPeriod"/>
            </a:pPr>
            <a:r>
              <a:rPr lang="en-US" dirty="0" smtClean="0"/>
              <a:t>Whilst IBM are not interested in Crypto currency, we are very interested in exploring the broader business application of Blockchain technology.  This is a transformational opportunity for</a:t>
            </a:r>
            <a:r>
              <a:rPr lang="en-US" baseline="0" dirty="0" smtClean="0"/>
              <a:t> many of our clients</a:t>
            </a:r>
            <a:endParaRPr lang="en-US" dirty="0" smtClean="0"/>
          </a:p>
          <a:p>
            <a:pPr marL="228600" indent="-228600">
              <a:lnSpc>
                <a:spcPct val="90000"/>
              </a:lnSpc>
              <a:buFont typeface="+mj-lt"/>
              <a:buAutoNum type="arabicPeriod"/>
            </a:pPr>
            <a:endParaRPr lang="en-US" dirty="0" smtClean="0"/>
          </a:p>
          <a:p>
            <a:pPr marL="228600" indent="-228600">
              <a:lnSpc>
                <a:spcPct val="90000"/>
              </a:lnSpc>
              <a:buFont typeface="+mj-lt"/>
              <a:buAutoNum type="arabicPeriod"/>
            </a:pPr>
            <a:r>
              <a:rPr lang="en-US" dirty="0" smtClean="0"/>
              <a:t>This touches most all industries – we are </a:t>
            </a:r>
            <a:r>
              <a:rPr lang="en-US" baseline="0" dirty="0" smtClean="0"/>
              <a:t>making Blockchain REAL for business.</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1</a:t>
            </a:fld>
            <a:endParaRPr lang="en-US"/>
          </a:p>
        </p:txBody>
      </p:sp>
    </p:spTree>
    <p:extLst>
      <p:ext uri="{BB962C8B-B14F-4D97-AF65-F5344CB8AC3E}">
        <p14:creationId xmlns:p14="http://schemas.microsoft.com/office/powerpoint/2010/main" val="315452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Blockchain technology</a:t>
            </a:r>
            <a:r>
              <a:rPr lang="en-US" baseline="0" dirty="0" smtClean="0"/>
              <a:t> comprises these four main blocks, that can lead to increased efficiencies, and cost reduction across the business network.</a:t>
            </a:r>
          </a:p>
          <a:p>
            <a:endParaRPr lang="en-US" baseline="0" dirty="0" smtClean="0"/>
          </a:p>
          <a:p>
            <a:r>
              <a:rPr lang="en-US" baseline="0" dirty="0" smtClean="0"/>
              <a:t>We will “unpack” CONSENSUS  PRIVACY &amp; SMART CONTRACT in the next couple of slides.</a:t>
            </a:r>
          </a:p>
          <a:p>
            <a:endParaRPr lang="en-US" baseline="0" dirty="0" smtClean="0"/>
          </a:p>
          <a:p>
            <a:r>
              <a:rPr lang="en-US" baseline="0" dirty="0" smtClean="0"/>
              <a:t>Shared LEDGER has been already covered, and a SMART CONTRACT enables the business rules implied by the contract to be embedded in the Blockchain and executed with the transaction</a:t>
            </a:r>
            <a:endParaRPr lang="en-US" b="1" i="1" dirty="0">
              <a:solidFill>
                <a:srgbClr val="FF0000"/>
              </a:solidFill>
            </a:endParaRPr>
          </a:p>
        </p:txBody>
      </p:sp>
      <p:sp>
        <p:nvSpPr>
          <p:cNvPr id="4" name="Slide Number Placeholder 3"/>
          <p:cNvSpPr>
            <a:spLocks noGrp="1"/>
          </p:cNvSpPr>
          <p:nvPr>
            <p:ph type="sldNum" sz="quarter" idx="10"/>
          </p:nvPr>
        </p:nvSpPr>
        <p:spPr/>
        <p:txBody>
          <a:bodyPr/>
          <a:lstStyle/>
          <a:p>
            <a:fld id="{45C8F735-2258-884A-BAD8-BB4BE87DECB7}" type="slidenum">
              <a:rPr lang="en-US" smtClean="0"/>
              <a:pPr/>
              <a:t>10</a:t>
            </a:fld>
            <a:endParaRPr lang="en-US"/>
          </a:p>
        </p:txBody>
      </p:sp>
    </p:spTree>
    <p:extLst>
      <p:ext uri="{BB962C8B-B14F-4D97-AF65-F5344CB8AC3E}">
        <p14:creationId xmlns:p14="http://schemas.microsoft.com/office/powerpoint/2010/main" val="2339455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every member of business network can see all of the Blockchain</a:t>
            </a:r>
          </a:p>
          <a:p>
            <a:endParaRPr lang="en-US" baseline="0" dirty="0" smtClean="0"/>
          </a:p>
          <a:p>
            <a:r>
              <a:rPr lang="en-US" baseline="0" dirty="0" smtClean="0"/>
              <a:t>Cryptography controls who can see what</a:t>
            </a:r>
          </a:p>
          <a:p>
            <a:endParaRPr lang="en-US" baseline="0" dirty="0" smtClean="0"/>
          </a:p>
          <a:p>
            <a:r>
              <a:rPr lang="en-US" baseline="0" dirty="0" smtClean="0"/>
              <a:t>Implies user registration process to build trust network and access permission via certification management</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13</a:t>
            </a:fld>
            <a:endParaRPr lang="en-US"/>
          </a:p>
        </p:txBody>
      </p:sp>
    </p:spTree>
    <p:extLst>
      <p:ext uri="{BB962C8B-B14F-4D97-AF65-F5344CB8AC3E}">
        <p14:creationId xmlns:p14="http://schemas.microsoft.com/office/powerpoint/2010/main" val="152302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CRYPTOGRAPHIC consensus needed to support participant anonymity – this</a:t>
            </a:r>
            <a:r>
              <a:rPr lang="en-US" baseline="0" dirty="0" smtClean="0"/>
              <a:t> is NO TRUST system</a:t>
            </a:r>
          </a:p>
          <a:p>
            <a:endParaRPr lang="en-US" baseline="0" dirty="0" smtClean="0"/>
          </a:p>
          <a:p>
            <a:r>
              <a:rPr lang="en-US" baseline="0" dirty="0" smtClean="0"/>
              <a:t>This is expensive, giving a COST to anonymity.</a:t>
            </a:r>
          </a:p>
          <a:p>
            <a:endParaRPr lang="en-US" baseline="0" dirty="0" smtClean="0"/>
          </a:p>
          <a:p>
            <a:r>
              <a:rPr lang="en-US" baseline="0" dirty="0" smtClean="0"/>
              <a:t>When there is TRUST in a business network this become less, in the limit superfluous </a:t>
            </a:r>
          </a:p>
          <a:p>
            <a:endParaRPr lang="en-US" baseline="0" dirty="0" smtClean="0"/>
          </a:p>
          <a:p>
            <a:r>
              <a:rPr lang="en-US" baseline="0" dirty="0" smtClean="0"/>
              <a:t>So as TRUST increases then cost of consensus decreases or in the limit can be eliminated </a:t>
            </a:r>
          </a:p>
          <a:p>
            <a:endParaRPr lang="en-US" baseline="0" dirty="0" smtClean="0"/>
          </a:p>
          <a:p>
            <a:r>
              <a:rPr lang="en-US" baseline="0" dirty="0" smtClean="0"/>
              <a:t>Once participants identity </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14</a:t>
            </a:fld>
            <a:endParaRPr lang="en-US"/>
          </a:p>
        </p:txBody>
      </p:sp>
    </p:spTree>
    <p:extLst>
      <p:ext uri="{BB962C8B-B14F-4D97-AF65-F5344CB8AC3E}">
        <p14:creationId xmlns:p14="http://schemas.microsoft.com/office/powerpoint/2010/main" val="73096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benefits include : </a:t>
            </a:r>
            <a:endParaRPr lang="en-US" sz="1050" dirty="0" smtClean="0"/>
          </a:p>
          <a:p>
            <a:pPr marL="230188" lvl="1" indent="0">
              <a:buNone/>
            </a:pPr>
            <a:endParaRPr lang="en-US" sz="100" dirty="0" smtClean="0"/>
          </a:p>
          <a:p>
            <a:r>
              <a:rPr lang="en-US" dirty="0" smtClean="0"/>
              <a:t>Improve discoverability</a:t>
            </a:r>
          </a:p>
          <a:p>
            <a:pPr marL="230188" lvl="1" indent="0">
              <a:buNone/>
            </a:pPr>
            <a:r>
              <a:rPr lang="en-US" sz="1100" dirty="0" smtClean="0"/>
              <a:t>When everyone on an exchange can view the same ledger, it is easy to broadcast an intention (or offer) by appending it. For example, in a trading network, all asks and bids would be visible to every network participant.</a:t>
            </a:r>
          </a:p>
          <a:p>
            <a:endParaRPr lang="en-US" dirty="0" smtClean="0"/>
          </a:p>
          <a:p>
            <a:r>
              <a:rPr lang="en-US" dirty="0" smtClean="0"/>
              <a:t>Automate trusted processes</a:t>
            </a:r>
          </a:p>
          <a:p>
            <a:pPr marL="230188" lvl="1" indent="0">
              <a:buNone/>
            </a:pPr>
            <a:r>
              <a:rPr lang="en-US" sz="1100" dirty="0" smtClean="0"/>
              <a:t>Unlike a centralized system where only the network operator can create a generalized solution that fits every user’s needs, Blockchain networks allow each participant to create customized solutions using their own proprietary business logic while running on the same common ledger.</a:t>
            </a:r>
            <a:br>
              <a:rPr lang="en-US" sz="1100" dirty="0" smtClean="0"/>
            </a:br>
            <a:endParaRPr lang="en-US" sz="1400" dirty="0" smtClean="0"/>
          </a:p>
          <a:p>
            <a:r>
              <a:rPr lang="en-US" dirty="0" smtClean="0"/>
              <a:t>Ensure trusted record-keeping</a:t>
            </a:r>
          </a:p>
          <a:p>
            <a:pPr marL="230188" lvl="1" indent="0">
              <a:buNone/>
            </a:pPr>
            <a:r>
              <a:rPr lang="en-US" sz="1100" dirty="0" smtClean="0"/>
              <a:t>By design, no one party can modify, delete, or even append any record to the ledger without the consensus from others on the network, making the system useful for ensuring the immutability of contracts and other legal documents.</a:t>
            </a:r>
          </a:p>
          <a:p>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16</a:t>
            </a:fld>
            <a:endParaRPr lang="en-US"/>
          </a:p>
        </p:txBody>
      </p:sp>
    </p:spTree>
    <p:extLst>
      <p:ext uri="{BB962C8B-B14F-4D97-AF65-F5344CB8AC3E}">
        <p14:creationId xmlns:p14="http://schemas.microsoft.com/office/powerpoint/2010/main" val="3839868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20</a:t>
            </a:fld>
            <a:endParaRPr lang="en-US"/>
          </a:p>
        </p:txBody>
      </p:sp>
    </p:spTree>
    <p:extLst>
      <p:ext uri="{BB962C8B-B14F-4D97-AF65-F5344CB8AC3E}">
        <p14:creationId xmlns:p14="http://schemas.microsoft.com/office/powerpoint/2010/main" val="1904388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Blockchain is not rights for all</a:t>
            </a:r>
            <a:r>
              <a:rPr lang="en-US" baseline="0" dirty="0" smtClean="0"/>
              <a:t> classes of business problem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spc="-14" baseline="0" dirty="0" smtClean="0">
              <a:solidFill>
                <a:srgbClr val="4C4D53"/>
              </a:solidFill>
              <a:uFill>
                <a:solidFill>
                  <a:srgbClr val="424242"/>
                </a:solidFill>
              </a:uFill>
              <a:latin typeface="Helvetica Neue"/>
              <a:ea typeface="Helvetica Neue"/>
              <a:cs typeface="Helvetica Neue"/>
              <a:sym typeface="Helvetica Neue"/>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spc="-14" baseline="0" dirty="0" smtClean="0">
                <a:solidFill>
                  <a:srgbClr val="4C4D53"/>
                </a:solidFill>
                <a:uFill>
                  <a:solidFill>
                    <a:srgbClr val="424242"/>
                  </a:solidFill>
                </a:uFill>
                <a:latin typeface="Helvetica Neue"/>
                <a:ea typeface="Helvetica Neue"/>
                <a:cs typeface="Helvetica Neue"/>
                <a:sym typeface="Helvetica Neue"/>
              </a:rPr>
              <a:t>This simple “indicators” chart helps us choose the right set of business problems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spc="-14" baseline="0" dirty="0" smtClean="0">
              <a:solidFill>
                <a:srgbClr val="4C4D53"/>
              </a:solidFill>
              <a:uFill>
                <a:solidFill>
                  <a:srgbClr val="424242"/>
                </a:solidFill>
              </a:uFill>
              <a:latin typeface="Helvetica Neue"/>
              <a:ea typeface="Helvetica Neue"/>
              <a:cs typeface="Helvetica Neue"/>
              <a:sym typeface="Helvetica Neue"/>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spc="-14" dirty="0" smtClean="0">
              <a:solidFill>
                <a:srgbClr val="4C4D53"/>
              </a:solidFill>
              <a:uFill>
                <a:solidFill>
                  <a:srgbClr val="424242"/>
                </a:solidFill>
              </a:uFill>
              <a:latin typeface="Helvetica Neue"/>
              <a:ea typeface="Helvetica Neue"/>
              <a:cs typeface="Helvetica Neue"/>
              <a:sym typeface="Helvetica Neue"/>
            </a:endParaRPr>
          </a:p>
          <a:p>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24</a:t>
            </a:fld>
            <a:endParaRPr lang="en-US"/>
          </a:p>
        </p:txBody>
      </p:sp>
    </p:spTree>
    <p:extLst>
      <p:ext uri="{BB962C8B-B14F-4D97-AF65-F5344CB8AC3E}">
        <p14:creationId xmlns:p14="http://schemas.microsoft.com/office/powerpoint/2010/main" val="660385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28</a:t>
            </a:fld>
            <a:endParaRPr lang="en-US" dirty="0"/>
          </a:p>
        </p:txBody>
      </p:sp>
    </p:spTree>
    <p:extLst>
      <p:ext uri="{BB962C8B-B14F-4D97-AF65-F5344CB8AC3E}">
        <p14:creationId xmlns:p14="http://schemas.microsoft.com/office/powerpoint/2010/main" val="2469313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32</a:t>
            </a:fld>
            <a:endParaRPr lang="en-US"/>
          </a:p>
        </p:txBody>
      </p:sp>
    </p:spTree>
    <p:extLst>
      <p:ext uri="{BB962C8B-B14F-4D97-AF65-F5344CB8AC3E}">
        <p14:creationId xmlns:p14="http://schemas.microsoft.com/office/powerpoint/2010/main" val="155319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33</a:t>
            </a:fld>
            <a:endParaRPr lang="en-US"/>
          </a:p>
        </p:txBody>
      </p:sp>
    </p:spTree>
    <p:extLst>
      <p:ext uri="{BB962C8B-B14F-4D97-AF65-F5344CB8AC3E}">
        <p14:creationId xmlns:p14="http://schemas.microsoft.com/office/powerpoint/2010/main" val="1897373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34</a:t>
            </a:fld>
            <a:endParaRPr lang="en-US"/>
          </a:p>
        </p:txBody>
      </p:sp>
    </p:spTree>
    <p:extLst>
      <p:ext uri="{BB962C8B-B14F-4D97-AF65-F5344CB8AC3E}">
        <p14:creationId xmlns:p14="http://schemas.microsoft.com/office/powerpoint/2010/main" val="135947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Presentation</a:t>
            </a:r>
            <a:r>
              <a:rPr lang="en-US" baseline="0" dirty="0" smtClean="0"/>
              <a:t> is in three sections addressing the “big” questions for business use of Blockchain.</a:t>
            </a:r>
          </a:p>
          <a:p>
            <a:pPr marL="228600" indent="-228600">
              <a:buFont typeface="+mj-lt"/>
              <a:buAutoNum type="arabicPeriod"/>
            </a:pPr>
            <a:endParaRPr lang="en-US" baseline="0" dirty="0" smtClean="0"/>
          </a:p>
          <a:p>
            <a:pPr marL="228600" indent="-228600">
              <a:buFont typeface="+mj-lt"/>
              <a:buAutoNum type="arabicPeriod"/>
            </a:pPr>
            <a:r>
              <a:rPr lang="en-US" baseline="0" dirty="0" smtClean="0"/>
              <a:t>First section we will give CONTEXT for Blockchain by looking at the BUSINESS NETWORK and how to make this relevant for the 21</a:t>
            </a:r>
            <a:r>
              <a:rPr lang="en-US" baseline="30000" dirty="0" smtClean="0"/>
              <a:t>st</a:t>
            </a:r>
            <a:r>
              <a:rPr lang="en-US" baseline="0" dirty="0" smtClean="0"/>
              <a:t> Century.</a:t>
            </a:r>
          </a:p>
          <a:p>
            <a:pPr marL="228600" indent="-228600">
              <a:buFont typeface="+mj-lt"/>
              <a:buAutoNum type="arabicPeriod"/>
            </a:pPr>
            <a:endParaRPr lang="en-US" baseline="0" dirty="0" smtClean="0"/>
          </a:p>
          <a:p>
            <a:pPr marL="228600" indent="-228600">
              <a:buFont typeface="+mj-lt"/>
              <a:buAutoNum type="arabicPeriod"/>
            </a:pPr>
            <a:r>
              <a:rPr lang="en-US" baseline="0" dirty="0" smtClean="0"/>
              <a:t>Then consider benefits and use cases for industrial Blockchain.</a:t>
            </a:r>
          </a:p>
          <a:p>
            <a:pPr marL="228600" indent="-228600">
              <a:buFont typeface="+mj-lt"/>
              <a:buAutoNum type="arabicPeriod"/>
            </a:pPr>
            <a:endParaRPr lang="en-US" baseline="0" dirty="0" smtClean="0"/>
          </a:p>
          <a:p>
            <a:pPr marL="228600" indent="-228600">
              <a:buFont typeface="+mj-lt"/>
              <a:buAutoNum type="arabicPeriod"/>
            </a:pPr>
            <a:r>
              <a:rPr lang="en-US" baseline="0" dirty="0" smtClean="0"/>
              <a:t>Finally focus on practical steps to make this new technology real for business.</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2</a:t>
            </a:fld>
            <a:endParaRPr lang="en-US"/>
          </a:p>
        </p:txBody>
      </p:sp>
    </p:spTree>
    <p:extLst>
      <p:ext uri="{BB962C8B-B14F-4D97-AF65-F5344CB8AC3E}">
        <p14:creationId xmlns:p14="http://schemas.microsoft.com/office/powerpoint/2010/main" val="179523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35</a:t>
            </a:fld>
            <a:endParaRPr lang="en-US"/>
          </a:p>
        </p:txBody>
      </p:sp>
    </p:spTree>
    <p:extLst>
      <p:ext uri="{BB962C8B-B14F-4D97-AF65-F5344CB8AC3E}">
        <p14:creationId xmlns:p14="http://schemas.microsoft.com/office/powerpoint/2010/main" val="1727746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t>36</a:t>
            </a:fld>
            <a:endParaRPr lang="en-US"/>
          </a:p>
        </p:txBody>
      </p:sp>
    </p:spTree>
    <p:extLst>
      <p:ext uri="{BB962C8B-B14F-4D97-AF65-F5344CB8AC3E}">
        <p14:creationId xmlns:p14="http://schemas.microsoft.com/office/powerpoint/2010/main" val="3039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Business never operates in isolation.  They are participants in a business network. </a:t>
            </a:r>
          </a:p>
          <a:p>
            <a:pPr marL="228600" indent="-228600">
              <a:buFont typeface="+mj-lt"/>
              <a:buAutoNum type="arabicPeriod"/>
            </a:pPr>
            <a:endParaRPr lang="en-US" dirty="0" smtClean="0"/>
          </a:p>
          <a:p>
            <a:pPr marL="228600" indent="-228600">
              <a:buFont typeface="+mj-lt"/>
              <a:buAutoNum type="arabicPeriod"/>
            </a:pPr>
            <a:r>
              <a:rPr lang="en-US" dirty="0" smtClean="0"/>
              <a:t>Business</a:t>
            </a:r>
            <a:r>
              <a:rPr lang="en-US" baseline="0" dirty="0" smtClean="0"/>
              <a:t> Networks will connect customers, suppliers, banks and regulators and will cross geographical boundaries.</a:t>
            </a:r>
          </a:p>
          <a:p>
            <a:pPr marL="228600" indent="-228600">
              <a:buFont typeface="+mj-lt"/>
              <a:buAutoNum type="arabicPeriod"/>
            </a:pPr>
            <a:endParaRPr lang="en-US" baseline="0" dirty="0" smtClean="0"/>
          </a:p>
          <a:p>
            <a:pPr marL="228600" indent="-228600">
              <a:buFont typeface="+mj-lt"/>
              <a:buAutoNum type="arabicPeriod"/>
            </a:pPr>
            <a:r>
              <a:rPr lang="en-US" baseline="0" dirty="0" smtClean="0"/>
              <a:t>WEALTH is generated as goods and services move across this network;  this flow is referred to as a MARKET.</a:t>
            </a:r>
          </a:p>
          <a:p>
            <a:pPr marL="228600" indent="-228600">
              <a:buFont typeface="+mj-lt"/>
              <a:buAutoNum type="arabicPeriod"/>
            </a:pPr>
            <a:endParaRPr lang="en-US" baseline="0" dirty="0" smtClean="0"/>
          </a:p>
          <a:p>
            <a:pPr marL="228600" indent="-228600">
              <a:buFont typeface="+mj-lt"/>
              <a:buAutoNum type="arabicPeriod"/>
            </a:pPr>
            <a:r>
              <a:rPr lang="en-US" baseline="0" dirty="0" smtClean="0"/>
              <a:t>Growth of wealth can be constrained if the network is heavily </a:t>
            </a:r>
            <a:r>
              <a:rPr lang="en-US" baseline="0" dirty="0" err="1" smtClean="0"/>
              <a:t>silo’d</a:t>
            </a:r>
            <a:r>
              <a:rPr lang="en-US" baseline="0" dirty="0" smtClean="0"/>
              <a:t> or inefficient.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3</a:t>
            </a:fld>
            <a:endParaRPr lang="en-US"/>
          </a:p>
        </p:txBody>
      </p:sp>
    </p:spTree>
    <p:extLst>
      <p:ext uri="{BB962C8B-B14F-4D97-AF65-F5344CB8AC3E}">
        <p14:creationId xmlns:p14="http://schemas.microsoft.com/office/powerpoint/2010/main" val="2921309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Ownership of assets pass across the network in return for payments, and governed by contracts. </a:t>
            </a:r>
          </a:p>
          <a:p>
            <a:pPr marL="228600" indent="-228600">
              <a:buFont typeface="+mj-lt"/>
              <a:buAutoNum type="arabicPeriod"/>
            </a:pPr>
            <a:endParaRPr lang="en-US" dirty="0" smtClean="0"/>
          </a:p>
          <a:p>
            <a:pPr marL="228600" indent="-228600">
              <a:buFont typeface="+mj-lt"/>
              <a:buAutoNum type="arabicPeriod"/>
            </a:pPr>
            <a:r>
              <a:rPr lang="en-US" dirty="0" smtClean="0"/>
              <a:t>ASSETS can be tangible and intangible, We are most comfortable with tangible (Cars, Houses)</a:t>
            </a:r>
            <a:r>
              <a:rPr lang="en-US" baseline="0" dirty="0" smtClean="0"/>
              <a:t>, </a:t>
            </a:r>
          </a:p>
          <a:p>
            <a:pPr marL="228600" indent="-228600">
              <a:buFont typeface="+mj-lt"/>
              <a:buAutoNum type="arabicPeriod"/>
            </a:pPr>
            <a:endParaRPr lang="en-US" baseline="0" dirty="0" smtClean="0"/>
          </a:p>
          <a:p>
            <a:pPr marL="228600" indent="-228600">
              <a:buFont typeface="+mj-lt"/>
              <a:buAutoNum type="arabicPeriod"/>
            </a:pPr>
            <a:r>
              <a:rPr lang="en-US" baseline="0" dirty="0" smtClean="0"/>
              <a:t>INTANGIBLE assets – financial instruments most obvious, but don’t forget about intellectual assets like patents and growing digital assets (music, games, video, art).</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4</a:t>
            </a:fld>
            <a:endParaRPr lang="en-US"/>
          </a:p>
        </p:txBody>
      </p:sp>
    </p:spTree>
    <p:extLst>
      <p:ext uri="{BB962C8B-B14F-4D97-AF65-F5344CB8AC3E}">
        <p14:creationId xmlns:p14="http://schemas.microsoft.com/office/powerpoint/2010/main" val="359143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Ledgers are not new – they have been used for double entry book keeping since the 13</a:t>
            </a:r>
            <a:r>
              <a:rPr lang="en-US" baseline="30000" dirty="0" smtClean="0"/>
              <a:t>th</a:t>
            </a:r>
            <a:r>
              <a:rPr lang="en-US" dirty="0" smtClean="0"/>
              <a:t> Century</a:t>
            </a:r>
          </a:p>
          <a:p>
            <a:pPr marL="0" marR="0" indent="0" algn="l" defTabSz="457200" rtl="0" eaLnBrk="1" fontAlgn="auto" latinLnBrk="0" hangingPunct="1">
              <a:lnSpc>
                <a:spcPct val="100000"/>
              </a:lnSpc>
              <a:spcBef>
                <a:spcPts val="0"/>
              </a:spcBef>
              <a:spcAft>
                <a:spcPts val="0"/>
              </a:spcAft>
              <a:buClrTx/>
              <a:buSzTx/>
              <a:buFont typeface="+mj-lt"/>
              <a:buNone/>
              <a:tabLst/>
              <a:defRPr/>
            </a:pP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Commercial usage of the term is for the "principal book of account" in a business house.</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kern="1200" dirty="0" smtClean="0">
              <a:solidFill>
                <a:schemeClr val="tx1"/>
              </a:solidFill>
              <a:latin typeface="+mn-lt"/>
              <a:ea typeface="+mn-ea"/>
              <a:cs typeface="+mn-cs"/>
            </a:endParaRP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latin typeface="+mn-lt"/>
                <a:ea typeface="+mn-ea"/>
                <a:cs typeface="+mn-cs"/>
              </a:rPr>
              <a:t>THE system of record for recording asset transfer in and out of a business.</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5</a:t>
            </a:fld>
            <a:endParaRPr lang="en-US"/>
          </a:p>
        </p:txBody>
      </p:sp>
    </p:spTree>
    <p:extLst>
      <p:ext uri="{BB962C8B-B14F-4D97-AF65-F5344CB8AC3E}">
        <p14:creationId xmlns:p14="http://schemas.microsoft.com/office/powerpoint/2010/main" val="1498265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new e here is the</a:t>
            </a:r>
            <a:r>
              <a:rPr lang="en-US" baseline="0" dirty="0" smtClean="0"/>
              <a:t> SHARED LEDGER – up to this point each participant had their own Ledger</a:t>
            </a:r>
          </a:p>
          <a:p>
            <a:endParaRPr lang="en-US" baseline="0" dirty="0" smtClean="0"/>
          </a:p>
          <a:p>
            <a:r>
              <a:rPr lang="en-US" baseline="0" dirty="0" smtClean="0"/>
              <a:t>This sharing is the foundation for innovative business solutions, </a:t>
            </a:r>
          </a:p>
          <a:p>
            <a:endParaRPr lang="en-US" baseline="0" dirty="0" smtClean="0"/>
          </a:p>
          <a:p>
            <a:r>
              <a:rPr lang="en-US" baseline="0" dirty="0" smtClean="0"/>
              <a:t>This introduces an interesting set of technical challenges, including (1) participant identity and privacy &amp; (2) transaction privacy</a:t>
            </a:r>
          </a:p>
          <a:p>
            <a:endParaRPr lang="en-US" baseline="0" dirty="0" smtClean="0"/>
          </a:p>
          <a:p>
            <a:r>
              <a:rPr lang="en-US" baseline="0" dirty="0" smtClean="0"/>
              <a:t>Let’s look at this in some more detail.</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6</a:t>
            </a:fld>
            <a:endParaRPr lang="en-US"/>
          </a:p>
        </p:txBody>
      </p:sp>
    </p:spTree>
    <p:extLst>
      <p:ext uri="{BB962C8B-B14F-4D97-AF65-F5344CB8AC3E}">
        <p14:creationId xmlns:p14="http://schemas.microsoft.com/office/powerpoint/2010/main" val="47599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This is the “BEFORE” picture representing</a:t>
            </a:r>
            <a:r>
              <a:rPr lang="en-US" baseline="0" dirty="0" smtClean="0"/>
              <a:t> the “status quo” for business networks.</a:t>
            </a:r>
          </a:p>
          <a:p>
            <a:pPr marL="228600" indent="-228600">
              <a:buFont typeface="+mj-lt"/>
              <a:buAutoNum type="arabicPeriod"/>
            </a:pPr>
            <a:endParaRPr lang="en-US" baseline="0" dirty="0" smtClean="0"/>
          </a:p>
          <a:p>
            <a:pPr marL="228600" indent="-228600">
              <a:buFont typeface="+mj-lt"/>
              <a:buAutoNum type="arabicPeriod"/>
            </a:pPr>
            <a:r>
              <a:rPr lang="en-US" baseline="0" dirty="0" smtClean="0"/>
              <a:t>Each participant keeps their own ledger(s) which are updated to represent business transactions as they occur.</a:t>
            </a:r>
          </a:p>
          <a:p>
            <a:pPr marL="228600" indent="-228600">
              <a:buFont typeface="+mj-lt"/>
              <a:buAutoNum type="arabicPeriod"/>
            </a:pPr>
            <a:endParaRPr lang="en-US" baseline="0" dirty="0" smtClean="0"/>
          </a:p>
          <a:p>
            <a:pPr marL="228600" indent="-228600">
              <a:buFont typeface="+mj-lt"/>
              <a:buAutoNum type="arabicPeriod"/>
            </a:pPr>
            <a:r>
              <a:rPr lang="en-US" baseline="0" dirty="0" smtClean="0"/>
              <a:t>This is EXPENSIVE due to duplication of effort and intermediaries adding margin for services.</a:t>
            </a:r>
          </a:p>
          <a:p>
            <a:pPr marL="228600" indent="-228600">
              <a:buFont typeface="+mj-lt"/>
              <a:buAutoNum type="arabicPeriod"/>
            </a:pPr>
            <a:endParaRPr lang="en-US" baseline="0" dirty="0" smtClean="0"/>
          </a:p>
          <a:p>
            <a:pPr marL="228600" indent="-228600">
              <a:buFont typeface="+mj-lt"/>
              <a:buAutoNum type="arabicPeriod"/>
            </a:pPr>
            <a:r>
              <a:rPr lang="en-US" baseline="0" dirty="0" smtClean="0"/>
              <a:t>It is clearly INEFFICIENT, as the business conditions – the contract – is duplicated by every network participant</a:t>
            </a:r>
          </a:p>
          <a:p>
            <a:pPr marL="228600" indent="-228600">
              <a:buFont typeface="+mj-lt"/>
              <a:buAutoNum type="arabicPeriod"/>
            </a:pPr>
            <a:endParaRPr lang="en-US" baseline="0" dirty="0" smtClean="0"/>
          </a:p>
          <a:p>
            <a:pPr marL="228600" indent="-228600">
              <a:buFont typeface="+mj-lt"/>
              <a:buAutoNum type="arabicPeriod"/>
            </a:pPr>
            <a:r>
              <a:rPr lang="en-US" baseline="0" dirty="0" smtClean="0"/>
              <a:t>It is also VULNERABLE because if a central system(e.g. Bank) is compromised due to an incidents this affects the whole business network.  Incidents can include fraud, cyber attack or a simple mistake. </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7</a:t>
            </a:fld>
            <a:endParaRPr lang="en-US"/>
          </a:p>
        </p:txBody>
      </p:sp>
    </p:spTree>
    <p:extLst>
      <p:ext uri="{BB962C8B-B14F-4D97-AF65-F5344CB8AC3E}">
        <p14:creationId xmlns:p14="http://schemas.microsoft.com/office/powerpoint/2010/main" val="1031205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smtClean="0"/>
              <a:t>The novel Blockchain architecture give participants the ability to share a ledger which is updated every time a transaction occurs through peer to peer replication.  </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smtClean="0"/>
              <a:t>Cryptography is used to ensure that network participants see only the parts of the ledger that are relevant to them, and that transactions are secure, authenticated and verifiable.  </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smtClean="0"/>
              <a:t>Blockchain also allows the contract for asset transfer to be embedded in the transaction database determining the conditions under</a:t>
            </a:r>
            <a:r>
              <a:rPr lang="en-US" baseline="0" dirty="0" smtClean="0"/>
              <a:t> which</a:t>
            </a:r>
            <a:r>
              <a:rPr lang="en-US" dirty="0" smtClean="0"/>
              <a:t> the transaction</a:t>
            </a:r>
            <a:r>
              <a:rPr lang="en-US" baseline="0" dirty="0" smtClean="0"/>
              <a:t> can occur.</a:t>
            </a:r>
            <a:r>
              <a:rPr lang="en-US" dirty="0" smtClean="0"/>
              <a:t>  </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smtClean="0"/>
              <a:t>Network participants agree how transactions are verified through consensus or similar mechanisms.  Government oversight, compliance &amp; audit can be part of the same network.</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smtClean="0"/>
              <a:t>Participants SAME</a:t>
            </a:r>
            <a:r>
              <a:rPr lang="en-US" baseline="0" dirty="0" smtClean="0"/>
              <a:t> AS BEFORE – this is not a disintermediation play</a:t>
            </a: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baseline="0" dirty="0" smtClean="0"/>
              <a:t>CONSENSUS– means all participants agree that a transaction is valid</a:t>
            </a: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smtClean="0"/>
              <a:t>PROVENANCE– means participants</a:t>
            </a:r>
            <a:r>
              <a:rPr lang="en-US" baseline="0" dirty="0" smtClean="0"/>
              <a:t> know where the asset came from and how it’s ownership has changed over time</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baseline="0"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baseline="0" dirty="0" smtClean="0"/>
              <a:t>IMMUTABILITY– means no participant can tamper with a transaction once it’s agreed. If a transaction was in error then a NEW transaction must be used to reverse the error, with both visible</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baseline="0"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baseline="0" dirty="0" smtClean="0"/>
              <a:t>FINALITY– means that there is ONE place to determine the ownership of an asset or completion of a transaction.  This is the role of the SHARED LEDGER.</a:t>
            </a:r>
            <a:endParaRPr lang="en-US" dirty="0" smtClean="0"/>
          </a:p>
        </p:txBody>
      </p:sp>
      <p:sp>
        <p:nvSpPr>
          <p:cNvPr id="4" name="Slide Number Placeholder 3"/>
          <p:cNvSpPr>
            <a:spLocks noGrp="1"/>
          </p:cNvSpPr>
          <p:nvPr>
            <p:ph type="sldNum" sz="quarter" idx="10"/>
          </p:nvPr>
        </p:nvSpPr>
        <p:spPr/>
        <p:txBody>
          <a:bodyPr/>
          <a:lstStyle/>
          <a:p>
            <a:fld id="{45C8F735-2258-884A-BAD8-BB4BE87DECB7}" type="slidenum">
              <a:rPr lang="en-US" smtClean="0"/>
              <a:pPr/>
              <a:t>8</a:t>
            </a:fld>
            <a:endParaRPr lang="en-US"/>
          </a:p>
        </p:txBody>
      </p:sp>
    </p:spTree>
    <p:extLst>
      <p:ext uri="{BB962C8B-B14F-4D97-AF65-F5344CB8AC3E}">
        <p14:creationId xmlns:p14="http://schemas.microsoft.com/office/powerpoint/2010/main" val="1571426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Blockchain technology enables the </a:t>
            </a:r>
            <a:r>
              <a:rPr lang="en-US" dirty="0" err="1" smtClean="0"/>
              <a:t>Bitcoin</a:t>
            </a:r>
            <a:r>
              <a:rPr lang="en-US" dirty="0" smtClean="0"/>
              <a:t> crypto currency</a:t>
            </a:r>
            <a:r>
              <a:rPr lang="en-US" baseline="0" dirty="0" smtClean="0"/>
              <a:t> and is best known for this usage.</a:t>
            </a:r>
          </a:p>
          <a:p>
            <a:pPr marL="228600" indent="-228600">
              <a:buFont typeface="+mj-lt"/>
              <a:buAutoNum type="arabicPeriod"/>
            </a:pPr>
            <a:r>
              <a:rPr lang="en-US" baseline="0" dirty="0" smtClean="0"/>
              <a:t>However, the shared ledger technology is separate &amp; separable – applicable to a whole range of business challenges that cross all industries.</a:t>
            </a:r>
          </a:p>
          <a:p>
            <a:pPr marL="228600" indent="-228600">
              <a:buFont typeface="+mj-lt"/>
              <a:buAutoNum type="arabicPeriod"/>
            </a:pPr>
            <a:r>
              <a:rPr lang="en-US" dirty="0" smtClean="0"/>
              <a:t>IBM is not interested in crypto currency, but is missioned to help our</a:t>
            </a:r>
            <a:r>
              <a:rPr lang="en-US" baseline="0" dirty="0" smtClean="0"/>
              <a:t> customers make the most from Blockchain technologies.  We see this as a major transformation opportunity for many of our customers.</a:t>
            </a:r>
          </a:p>
          <a:p>
            <a:pPr marL="228600" indent="-228600">
              <a:buFont typeface="+mj-lt"/>
              <a:buAutoNum type="arabicPeriod"/>
            </a:pPr>
            <a:r>
              <a:rPr lang="en-US" baseline="0" dirty="0" smtClean="0"/>
              <a:t>Digital currencies are auditable and permissioned, hence excellent Blockchain use case</a:t>
            </a:r>
            <a:endParaRPr lang="en-US" baseline="0"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9</a:t>
            </a:fld>
            <a:endParaRPr lang="en-US"/>
          </a:p>
        </p:txBody>
      </p:sp>
    </p:spTree>
    <p:extLst>
      <p:ext uri="{BB962C8B-B14F-4D97-AF65-F5344CB8AC3E}">
        <p14:creationId xmlns:p14="http://schemas.microsoft.com/office/powerpoint/2010/main" val="14582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D3548">
            <a:alpha val="90000"/>
          </a:srgbClr>
        </a:solidFill>
        <a:effectLst/>
      </p:bgPr>
    </p:bg>
    <p:spTree>
      <p:nvGrpSpPr>
        <p:cNvPr id="1" name=""/>
        <p:cNvGrpSpPr/>
        <p:nvPr/>
      </p:nvGrpSpPr>
      <p:grpSpPr>
        <a:xfrm>
          <a:off x="0" y="0"/>
          <a:ext cx="0" cy="0"/>
          <a:chOff x="0" y="0"/>
          <a:chExt cx="0" cy="0"/>
        </a:xfrm>
      </p:grpSpPr>
      <p:sp>
        <p:nvSpPr>
          <p:cNvPr id="4" name="Shape 5"/>
          <p:cNvSpPr/>
          <p:nvPr userDrawn="1"/>
        </p:nvSpPr>
        <p:spPr>
          <a:xfrm>
            <a:off x="0" y="3995211"/>
            <a:ext cx="9153525" cy="1148290"/>
          </a:xfrm>
          <a:prstGeom prst="rect">
            <a:avLst/>
          </a:prstGeom>
          <a:solidFill>
            <a:srgbClr val="FFFFFF"/>
          </a:solidFill>
          <a:ln w="25400">
            <a:round/>
          </a:ln>
        </p:spPr>
        <p:txBody>
          <a:bodyPr lIns="0" tIns="0" rIns="0" bIns="0" anchor="ctr"/>
          <a:lstStyle/>
          <a:p>
            <a:pPr marL="22289" marR="22289" lvl="0" defTabSz="500253">
              <a:defRPr sz="5800">
                <a:uFill>
                  <a:solidFill/>
                </a:uFill>
                <a:latin typeface="Gill Sans"/>
                <a:ea typeface="Gill Sans"/>
                <a:cs typeface="Gill Sans"/>
                <a:sym typeface="Gill Sans"/>
              </a:defRPr>
            </a:pPr>
            <a:endParaRPr/>
          </a:p>
        </p:txBody>
      </p:sp>
      <p:pic>
        <p:nvPicPr>
          <p:cNvPr id="6" name="black vector IBM Logo.pdf"/>
          <p:cNvPicPr/>
          <p:nvPr userDrawn="1"/>
        </p:nvPicPr>
        <p:blipFill>
          <a:blip r:embed="rId2" cstate="screen">
            <a:extLst>
              <a:ext uri="{28A0092B-C50C-407E-A947-70E740481C1C}">
                <a14:useLocalDpi xmlns:a14="http://schemas.microsoft.com/office/drawing/2010/main"/>
              </a:ext>
            </a:extLst>
          </a:blip>
          <a:stretch>
            <a:fillRect/>
          </a:stretch>
        </p:blipFill>
        <p:spPr>
          <a:xfrm>
            <a:off x="8348663" y="4668924"/>
            <a:ext cx="435323" cy="193727"/>
          </a:xfrm>
          <a:prstGeom prst="rect">
            <a:avLst/>
          </a:prstGeom>
          <a:ln w="25400">
            <a:round/>
          </a:ln>
        </p:spPr>
      </p:pic>
      <p:sp>
        <p:nvSpPr>
          <p:cNvPr id="7" name="Shape 8"/>
          <p:cNvSpPr>
            <a:spLocks noGrp="1"/>
          </p:cNvSpPr>
          <p:nvPr>
            <p:ph type="title"/>
          </p:nvPr>
        </p:nvSpPr>
        <p:spPr>
          <a:xfrm>
            <a:off x="365559" y="556246"/>
            <a:ext cx="6038850" cy="2114851"/>
          </a:xfrm>
          <a:prstGeom prst="rect">
            <a:avLst/>
          </a:prstGeom>
        </p:spPr>
        <p:txBody>
          <a:bodyPr anchor="t">
            <a:normAutofit/>
          </a:bodyPr>
          <a:lstStyle>
            <a:lvl1pPr marR="22289" algn="l" defTabSz="227838">
              <a:lnSpc>
                <a:spcPct val="80000"/>
              </a:lnSpc>
              <a:defRPr sz="4400" b="1" strike="noStrike" spc="-61">
                <a:solidFill>
                  <a:srgbClr val="FFFFFF"/>
                </a:solidFill>
                <a:uFill>
                  <a:solidFill>
                    <a:srgbClr val="5E5E5E"/>
                  </a:solidFill>
                </a:uFill>
                <a:latin typeface="Helvetica Neue"/>
                <a:ea typeface="Helvetica Neue"/>
                <a:cs typeface="Helvetica Neue"/>
                <a:sym typeface="Helvetica Neue"/>
              </a:defRPr>
            </a:lvl1pPr>
          </a:lstStyle>
          <a:p>
            <a:pPr lvl="0">
              <a:defRPr sz="1800" b="0" spc="0">
                <a:solidFill>
                  <a:srgbClr val="000000"/>
                </a:solidFill>
                <a:uFillTx/>
              </a:defRPr>
            </a:pPr>
            <a:endParaRPr sz="2000" b="1" spc="-61" dirty="0">
              <a:solidFill>
                <a:srgbClr val="53585F"/>
              </a:solidFill>
              <a:uFill>
                <a:solidFill>
                  <a:srgbClr val="5E5E5E"/>
                </a:solidFill>
              </a:uFill>
            </a:endParaRPr>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5019" y="205979"/>
            <a:ext cx="8229600" cy="857250"/>
          </a:xfrm>
        </p:spPr>
        <p:txBody>
          <a:bodyPr/>
          <a:lstStyle>
            <a:lvl1pPr>
              <a:defRPr>
                <a:solidFill>
                  <a:srgbClr val="5E5F64"/>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75019" y="1200151"/>
            <a:ext cx="4038600" cy="3394472"/>
          </a:xfrm>
        </p:spPr>
        <p:txBody>
          <a:bodyPr>
            <a:normAutofit/>
          </a:bodyPr>
          <a:lstStyle>
            <a:lvl1pPr marL="171450" indent="-171450">
              <a:defRPr sz="1800"/>
            </a:lvl1pPr>
            <a:lvl2pPr marL="458788" indent="-228600">
              <a:defRPr sz="1600"/>
            </a:lvl2pPr>
            <a:lvl3pPr marL="630238" indent="-171450">
              <a:defRPr sz="1400"/>
            </a:lvl3pPr>
            <a:lvl4pPr marL="860425" indent="-171450">
              <a:defRPr sz="1200"/>
            </a:lvl4pPr>
            <a:lvl5pPr marL="1089025" indent="-171450">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66019" y="1200151"/>
            <a:ext cx="4038600" cy="3394472"/>
          </a:xfrm>
        </p:spPr>
        <p:txBody>
          <a:bodyPr>
            <a:normAutofit/>
          </a:bodyPr>
          <a:lstStyle>
            <a:lvl1pPr marL="171450" indent="-171450">
              <a:defRPr sz="1800"/>
            </a:lvl1pPr>
            <a:lvl2pPr marL="401638" indent="-171450">
              <a:defRPr sz="1600"/>
            </a:lvl2pPr>
            <a:lvl3pPr marL="630238" indent="-171450">
              <a:defRPr sz="1400"/>
            </a:lvl3pPr>
            <a:lvl4pPr marL="860425" indent="-171450">
              <a:defRPr sz="1200"/>
            </a:lvl4pPr>
            <a:lvl5pPr marL="1089025" indent="-228600">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8291713" y="4845623"/>
            <a:ext cx="312906" cy="215444"/>
          </a:xfrm>
          <a:prstGeom prst="rect">
            <a:avLst/>
          </a:prstGeom>
        </p:spPr>
        <p:txBody>
          <a:bodyPr wrap="none">
            <a:spAutoFit/>
          </a:bodyPr>
          <a:lstStyle/>
          <a:p>
            <a:fld id="{86CB4B4D-7CA3-9044-876B-883B54F8677D}" type="slidenum">
              <a:rPr lang="en-US" sz="800" smtClean="0">
                <a:solidFill>
                  <a:srgbClr val="7F7F7F"/>
                </a:solidFill>
                <a:latin typeface="Arial"/>
              </a:rPr>
              <a:pPr/>
              <a:t>‹#›</a:t>
            </a:fld>
            <a:endParaRPr lang="en-US" sz="1050" dirty="0">
              <a:solidFill>
                <a:srgbClr val="7F7F7F"/>
              </a:solidFill>
              <a:latin typeface="Arial"/>
            </a:endParaRPr>
          </a:p>
        </p:txBody>
      </p:sp>
      <p:sp>
        <p:nvSpPr>
          <p:cNvPr id="7" name="Shape 31"/>
          <p:cNvSpPr/>
          <p:nvPr userDrawn="1"/>
        </p:nvSpPr>
        <p:spPr>
          <a:xfrm>
            <a:off x="362709" y="159258"/>
            <a:ext cx="8316948" cy="0"/>
          </a:xfrm>
          <a:prstGeom prst="line">
            <a:avLst/>
          </a:prstGeom>
          <a:ln w="38100">
            <a:solidFill>
              <a:srgbClr val="4C4D53"/>
            </a:solidFill>
            <a:round/>
          </a:ln>
        </p:spPr>
        <p:txBody>
          <a:bodyPr lIns="0" tIns="0" rIns="0" bIns="0" anchor="ctr"/>
          <a:lstStyle/>
          <a:p>
            <a:pPr defTabSz="171450">
              <a:defRPr sz="1200">
                <a:latin typeface="Helvetica"/>
                <a:ea typeface="Helvetica"/>
                <a:cs typeface="Helvetica"/>
                <a:sym typeface="Helvetica"/>
              </a:defRPr>
            </a:pPr>
            <a:endParaRPr sz="1200">
              <a:solidFill>
                <a:prstClr val="black"/>
              </a:solidFill>
              <a:latin typeface="Helvetica"/>
              <a:ea typeface="Helvetica"/>
              <a:cs typeface="Helvetica"/>
              <a:sym typeface="Helvetica"/>
            </a:endParaRPr>
          </a:p>
        </p:txBody>
      </p:sp>
    </p:spTree>
    <p:extLst>
      <p:ext uri="{BB962C8B-B14F-4D97-AF65-F5344CB8AC3E}">
        <p14:creationId xmlns:p14="http://schemas.microsoft.com/office/powerpoint/2010/main" val="23585401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Single quote page">
    <p:bg>
      <p:bgPr>
        <a:solidFill>
          <a:srgbClr val="1D3548"/>
        </a:solidFill>
        <a:effectLst/>
      </p:bgPr>
    </p:bg>
    <p:spTree>
      <p:nvGrpSpPr>
        <p:cNvPr id="1" name=""/>
        <p:cNvGrpSpPr/>
        <p:nvPr/>
      </p:nvGrpSpPr>
      <p:grpSpPr>
        <a:xfrm>
          <a:off x="0" y="0"/>
          <a:ext cx="0" cy="0"/>
          <a:chOff x="0" y="0"/>
          <a:chExt cx="0" cy="0"/>
        </a:xfrm>
      </p:grpSpPr>
      <p:sp>
        <p:nvSpPr>
          <p:cNvPr id="299" name="Shape 299"/>
          <p:cNvSpPr/>
          <p:nvPr/>
        </p:nvSpPr>
        <p:spPr>
          <a:xfrm>
            <a:off x="268705" y="4904426"/>
            <a:ext cx="730969" cy="80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21431" marR="21431" defTabSz="481013">
              <a:buClr>
                <a:srgbClr val="A9A9A9"/>
              </a:buClr>
              <a:buFont typeface="Arial"/>
              <a:buNone/>
              <a:defRPr sz="1800"/>
            </a:pPr>
            <a:r>
              <a:rPr sz="525" spc="-11" dirty="0" smtClean="0">
                <a:solidFill>
                  <a:srgbClr val="FFFFFF"/>
                </a:solidFill>
                <a:uFill>
                  <a:solidFill>
                    <a:srgbClr val="7A7A7A"/>
                  </a:solidFill>
                </a:uFill>
                <a:latin typeface="HelvNeue Light for IBM"/>
                <a:ea typeface="HelvNeue Light for IBM"/>
                <a:cs typeface="HelvNeue Light for IBM"/>
                <a:sym typeface="HelvNeue Light for IBM"/>
              </a:rPr>
              <a:t>©201</a:t>
            </a:r>
            <a:r>
              <a:rPr lang="en-GB" sz="525" spc="-11" dirty="0" smtClean="0">
                <a:solidFill>
                  <a:srgbClr val="FFFFFF"/>
                </a:solidFill>
                <a:uFill>
                  <a:solidFill>
                    <a:srgbClr val="7A7A7A"/>
                  </a:solidFill>
                </a:uFill>
                <a:latin typeface="HelvNeue Light for IBM"/>
                <a:ea typeface="HelvNeue Light for IBM"/>
                <a:cs typeface="HelvNeue Light for IBM"/>
                <a:sym typeface="HelvNeue Light for IBM"/>
              </a:rPr>
              <a:t>6</a:t>
            </a:r>
            <a:r>
              <a:rPr sz="525" spc="-11" dirty="0" smtClean="0">
                <a:solidFill>
                  <a:srgbClr val="FFFFFF"/>
                </a:solidFill>
                <a:uFill>
                  <a:solidFill>
                    <a:srgbClr val="7A7A7A"/>
                  </a:solidFill>
                </a:uFill>
                <a:latin typeface="HelvNeue Light for IBM"/>
                <a:ea typeface="HelvNeue Light for IBM"/>
                <a:cs typeface="HelvNeue Light for IBM"/>
                <a:sym typeface="HelvNeue Light for IBM"/>
              </a:rPr>
              <a:t> </a:t>
            </a:r>
            <a:r>
              <a:rPr sz="525" spc="-11" dirty="0">
                <a:solidFill>
                  <a:srgbClr val="FFFFFF"/>
                </a:solidFill>
                <a:uFill>
                  <a:solidFill>
                    <a:srgbClr val="7A7A7A"/>
                  </a:solidFill>
                </a:uFill>
                <a:latin typeface="HelvNeue Light for IBM"/>
                <a:ea typeface="HelvNeue Light for IBM"/>
                <a:cs typeface="HelvNeue Light for IBM"/>
                <a:sym typeface="HelvNeue Light for IBM"/>
              </a:rPr>
              <a:t>IBM Corporation </a:t>
            </a:r>
          </a:p>
        </p:txBody>
      </p:sp>
    </p:spTree>
    <p:extLst>
      <p:ext uri="{BB962C8B-B14F-4D97-AF65-F5344CB8AC3E}">
        <p14:creationId xmlns:p14="http://schemas.microsoft.com/office/powerpoint/2010/main" val="1247315465"/>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BM Design 16x9: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83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5019" y="205979"/>
            <a:ext cx="8229600" cy="857250"/>
          </a:xfrm>
        </p:spPr>
        <p:txBody>
          <a:bodyPr/>
          <a:lstStyle>
            <a:lvl1pPr>
              <a:defRPr>
                <a:solidFill>
                  <a:srgbClr val="5E5F64"/>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75019" y="1200151"/>
            <a:ext cx="8229600" cy="3394472"/>
          </a:xfrm>
        </p:spPr>
        <p:txBody>
          <a:bodyPr>
            <a:normAutofit/>
          </a:bodyPr>
          <a:lstStyle>
            <a:lvl1pPr marL="171450" indent="-171450">
              <a:defRPr sz="1800" b="0" i="0">
                <a:latin typeface="Helvetica Neue"/>
                <a:cs typeface="Helvetica Neue"/>
              </a:defRPr>
            </a:lvl1pPr>
            <a:lvl2pPr marL="401638" indent="-171450">
              <a:defRPr sz="1600"/>
            </a:lvl2pPr>
            <a:lvl3pPr marL="630238" indent="-171450">
              <a:defRPr sz="1400"/>
            </a:lvl3pPr>
            <a:lvl4pPr marL="860425" indent="-171450">
              <a:defRPr sz="1200"/>
            </a:lvl4pPr>
            <a:lvl5pPr marL="1089025" indent="-228600">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8373894" y="4845623"/>
            <a:ext cx="312906" cy="215444"/>
          </a:xfrm>
          <a:prstGeom prst="rect">
            <a:avLst/>
          </a:prstGeom>
        </p:spPr>
        <p:txBody>
          <a:bodyPr wrap="none">
            <a:spAutoFit/>
          </a:bodyPr>
          <a:lstStyle/>
          <a:p>
            <a:fld id="{86CB4B4D-7CA3-9044-876B-883B54F8677D}" type="slidenum">
              <a:rPr lang="en-US" sz="800" smtClean="0">
                <a:solidFill>
                  <a:srgbClr val="7F7F7F"/>
                </a:solidFill>
              </a:rPr>
              <a:pPr/>
              <a:t>‹#›</a:t>
            </a:fld>
            <a:endParaRPr lang="en-US" sz="1050" dirty="0">
              <a:solidFill>
                <a:srgbClr val="7F7F7F"/>
              </a:solidFill>
            </a:endParaRPr>
          </a:p>
        </p:txBody>
      </p:sp>
      <p:sp>
        <p:nvSpPr>
          <p:cNvPr id="6" name="Shape 31"/>
          <p:cNvSpPr/>
          <p:nvPr userDrawn="1"/>
        </p:nvSpPr>
        <p:spPr>
          <a:xfrm>
            <a:off x="362709" y="159258"/>
            <a:ext cx="8316948" cy="0"/>
          </a:xfrm>
          <a:prstGeom prst="line">
            <a:avLst/>
          </a:prstGeom>
          <a:ln w="38100">
            <a:solidFill>
              <a:srgbClr val="4C4D53"/>
            </a:solidFill>
            <a:round/>
          </a:ln>
        </p:spPr>
        <p:txBody>
          <a:bodyPr lIns="0" tIns="0" rIns="0" bIns="0" anchor="ctr"/>
          <a:lstStyle/>
          <a:p>
            <a:pPr lvl="0" algn="l" defTabSz="171450">
              <a:defRPr sz="1200">
                <a:latin typeface="Helvetica"/>
                <a:ea typeface="Helvetica"/>
                <a:cs typeface="Helvetica"/>
                <a:sym typeface="Helvetica"/>
              </a:defRPr>
            </a:pPr>
            <a:endParaRPr/>
          </a:p>
        </p:txBody>
      </p:sp>
    </p:spTree>
    <p:extLst>
      <p:ext uri="{BB962C8B-B14F-4D97-AF65-F5344CB8AC3E}">
        <p14:creationId xmlns:p14="http://schemas.microsoft.com/office/powerpoint/2010/main" val="32203822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5019" y="205979"/>
            <a:ext cx="8229600" cy="857250"/>
          </a:xfrm>
        </p:spPr>
        <p:txBody>
          <a:bodyPr/>
          <a:lstStyle>
            <a:lvl1pPr>
              <a:defRPr>
                <a:solidFill>
                  <a:srgbClr val="5E5F64"/>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75019" y="1200151"/>
            <a:ext cx="4038600" cy="3394472"/>
          </a:xfrm>
        </p:spPr>
        <p:txBody>
          <a:bodyPr>
            <a:normAutofit/>
          </a:bodyPr>
          <a:lstStyle>
            <a:lvl1pPr marL="171450" indent="-171450">
              <a:defRPr sz="1800"/>
            </a:lvl1pPr>
            <a:lvl2pPr marL="458788" indent="-228600">
              <a:defRPr sz="1600"/>
            </a:lvl2pPr>
            <a:lvl3pPr marL="630238" indent="-171450">
              <a:defRPr sz="1400"/>
            </a:lvl3pPr>
            <a:lvl4pPr marL="860425" indent="-171450">
              <a:defRPr sz="1200"/>
            </a:lvl4pPr>
            <a:lvl5pPr marL="1089025" indent="-171450">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66019" y="1200151"/>
            <a:ext cx="4038600" cy="3394472"/>
          </a:xfrm>
        </p:spPr>
        <p:txBody>
          <a:bodyPr>
            <a:normAutofit/>
          </a:bodyPr>
          <a:lstStyle>
            <a:lvl1pPr marL="171450" indent="-171450">
              <a:defRPr sz="1800"/>
            </a:lvl1pPr>
            <a:lvl2pPr marL="401638" indent="-171450">
              <a:defRPr sz="1600"/>
            </a:lvl2pPr>
            <a:lvl3pPr marL="630238" indent="-171450">
              <a:defRPr sz="1400"/>
            </a:lvl3pPr>
            <a:lvl4pPr marL="860425" indent="-171450">
              <a:defRPr sz="1200"/>
            </a:lvl4pPr>
            <a:lvl5pPr marL="1089025" indent="-228600">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7"/>
          <p:cNvSpPr/>
          <p:nvPr userDrawn="1"/>
        </p:nvSpPr>
        <p:spPr>
          <a:xfrm>
            <a:off x="8291713" y="4845623"/>
            <a:ext cx="312906" cy="215444"/>
          </a:xfrm>
          <a:prstGeom prst="rect">
            <a:avLst/>
          </a:prstGeom>
        </p:spPr>
        <p:txBody>
          <a:bodyPr wrap="none">
            <a:spAutoFit/>
          </a:bodyPr>
          <a:lstStyle/>
          <a:p>
            <a:fld id="{86CB4B4D-7CA3-9044-876B-883B54F8677D}" type="slidenum">
              <a:rPr lang="en-US" sz="800" smtClean="0">
                <a:solidFill>
                  <a:srgbClr val="7F7F7F"/>
                </a:solidFill>
              </a:rPr>
              <a:pPr/>
              <a:t>‹#›</a:t>
            </a:fld>
            <a:endParaRPr lang="en-US" sz="1050" dirty="0">
              <a:solidFill>
                <a:srgbClr val="7F7F7F"/>
              </a:solidFill>
            </a:endParaRPr>
          </a:p>
        </p:txBody>
      </p:sp>
      <p:sp>
        <p:nvSpPr>
          <p:cNvPr id="7" name="Shape 31"/>
          <p:cNvSpPr/>
          <p:nvPr userDrawn="1"/>
        </p:nvSpPr>
        <p:spPr>
          <a:xfrm>
            <a:off x="362709" y="159258"/>
            <a:ext cx="8316948" cy="0"/>
          </a:xfrm>
          <a:prstGeom prst="line">
            <a:avLst/>
          </a:prstGeom>
          <a:ln w="38100">
            <a:solidFill>
              <a:srgbClr val="4C4D53"/>
            </a:solidFill>
            <a:round/>
          </a:ln>
        </p:spPr>
        <p:txBody>
          <a:bodyPr lIns="0" tIns="0" rIns="0" bIns="0" anchor="ctr"/>
          <a:lstStyle/>
          <a:p>
            <a:pPr lvl="0" algn="l" defTabSz="171450">
              <a:defRPr sz="1200">
                <a:latin typeface="Helvetica"/>
                <a:ea typeface="Helvetica"/>
                <a:cs typeface="Helvetica"/>
                <a:sym typeface="Helvetica"/>
              </a:defRPr>
            </a:pPr>
            <a:endParaRPr/>
          </a:p>
        </p:txBody>
      </p:sp>
    </p:spTree>
    <p:extLst>
      <p:ext uri="{BB962C8B-B14F-4D97-AF65-F5344CB8AC3E}">
        <p14:creationId xmlns:p14="http://schemas.microsoft.com/office/powerpoint/2010/main" val="12605946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IBM Design: Title over Photo Black">
    <p:spTree>
      <p:nvGrpSpPr>
        <p:cNvPr id="1" name=""/>
        <p:cNvGrpSpPr/>
        <p:nvPr/>
      </p:nvGrpSpPr>
      <p:grpSpPr>
        <a:xfrm>
          <a:off x="0" y="0"/>
          <a:ext cx="0" cy="0"/>
          <a:chOff x="0" y="0"/>
          <a:chExt cx="0" cy="0"/>
        </a:xfrm>
      </p:grpSpPr>
      <p:sp>
        <p:nvSpPr>
          <p:cNvPr id="31" name="Shape 31"/>
          <p:cNvSpPr/>
          <p:nvPr/>
        </p:nvSpPr>
        <p:spPr>
          <a:xfrm>
            <a:off x="362709" y="159258"/>
            <a:ext cx="8316948" cy="0"/>
          </a:xfrm>
          <a:prstGeom prst="line">
            <a:avLst/>
          </a:prstGeom>
          <a:ln w="38100">
            <a:solidFill>
              <a:srgbClr val="4C4D53"/>
            </a:solidFill>
            <a:round/>
          </a:ln>
        </p:spPr>
        <p:txBody>
          <a:bodyPr lIns="0" tIns="0" rIns="0" bIns="0" anchor="ctr"/>
          <a:lstStyle/>
          <a:p>
            <a:pPr defTabSz="171450">
              <a:defRPr sz="1200">
                <a:latin typeface="Helvetica"/>
                <a:ea typeface="Helvetica"/>
                <a:cs typeface="Helvetica"/>
                <a:sym typeface="Helvetica"/>
              </a:defRPr>
            </a:pPr>
            <a:endParaRPr sz="1200">
              <a:solidFill>
                <a:prstClr val="black"/>
              </a:solidFill>
              <a:latin typeface="Helvetica"/>
              <a:ea typeface="Helvetica"/>
              <a:cs typeface="Helvetica"/>
              <a:sym typeface="Helvetica"/>
            </a:endParaRPr>
          </a:p>
        </p:txBody>
      </p:sp>
      <p:sp>
        <p:nvSpPr>
          <p:cNvPr id="32" name="Shape 32"/>
          <p:cNvSpPr>
            <a:spLocks noGrp="1"/>
          </p:cNvSpPr>
          <p:nvPr>
            <p:ph type="title"/>
          </p:nvPr>
        </p:nvSpPr>
        <p:spPr>
          <a:xfrm>
            <a:off x="375019" y="214173"/>
            <a:ext cx="8229600" cy="857250"/>
          </a:xfrm>
          <a:prstGeom prst="rect">
            <a:avLst/>
          </a:prstGeom>
        </p:spPr>
        <p:txBody>
          <a:bodyPr>
            <a:normAutofit/>
          </a:bodyPr>
          <a:lstStyle>
            <a:lvl1pPr defTabSz="219075">
              <a:defRPr sz="2000" b="1" spc="-59">
                <a:solidFill>
                  <a:srgbClr val="5E5F64"/>
                </a:solidFill>
                <a:latin typeface="Helvetica Neue"/>
                <a:ea typeface="+mj-ea"/>
                <a:cs typeface="Helvetica Neue"/>
                <a:sym typeface="Helvetica Neue"/>
              </a:defRPr>
            </a:lvl1pPr>
          </a:lstStyle>
          <a:p>
            <a:pPr lvl="0">
              <a:defRPr sz="1800" b="0" spc="0">
                <a:solidFill>
                  <a:srgbClr val="000000"/>
                </a:solidFill>
                <a:uFillTx/>
              </a:defRPr>
            </a:pPr>
            <a:r>
              <a:rPr sz="2000" b="1" spc="-59" dirty="0">
                <a:solidFill>
                  <a:srgbClr val="53585F"/>
                </a:solidFill>
                <a:uFill>
                  <a:solidFill>
                    <a:srgbClr val="5E5E5E"/>
                  </a:solidFill>
                </a:uFill>
              </a:rPr>
              <a:t>Title Text</a:t>
            </a:r>
          </a:p>
        </p:txBody>
      </p:sp>
    </p:spTree>
    <p:extLst>
      <p:ext uri="{BB962C8B-B14F-4D97-AF65-F5344CB8AC3E}">
        <p14:creationId xmlns:p14="http://schemas.microsoft.com/office/powerpoint/2010/main" val="192631675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6"/>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2"/>
          <p:cNvSpPr>
            <a:spLocks noGrp="1"/>
          </p:cNvSpPr>
          <p:nvPr>
            <p:ph type="dt" sz="half" idx="10"/>
          </p:nvPr>
        </p:nvSpPr>
        <p:spPr>
          <a:xfrm>
            <a:off x="7119937" y="4583907"/>
            <a:ext cx="1052513" cy="273844"/>
          </a:xfrm>
          <a:prstGeom prst="rect">
            <a:avLst/>
          </a:prstGeom>
        </p:spPr>
        <p:txBody>
          <a:bodyPr/>
          <a:lstStyle>
            <a:lvl1pPr>
              <a:defRPr/>
            </a:lvl1pPr>
          </a:lstStyle>
          <a:p>
            <a:pPr>
              <a:defRPr/>
            </a:pPr>
            <a:fld id="{807315C9-6293-4112-BAB4-B30C81C40DC4}" type="datetime1">
              <a:rPr lang="en-US"/>
              <a:pPr>
                <a:defRPr/>
              </a:pPr>
              <a:t>3/15/16</a:t>
            </a:fld>
            <a:endParaRPr lang="en-US" dirty="0"/>
          </a:p>
        </p:txBody>
      </p:sp>
      <p:sp>
        <p:nvSpPr>
          <p:cNvPr id="5" name="Footer Placeholder 3"/>
          <p:cNvSpPr>
            <a:spLocks noGrp="1"/>
          </p:cNvSpPr>
          <p:nvPr>
            <p:ph type="ftr" sz="quarter" idx="11"/>
          </p:nvPr>
        </p:nvSpPr>
        <p:spPr>
          <a:xfrm>
            <a:off x="3124200" y="4583907"/>
            <a:ext cx="2895600" cy="273844"/>
          </a:xfrm>
          <a:prstGeom prst="rect">
            <a:avLst/>
          </a:prstGeom>
        </p:spPr>
        <p:txBody>
          <a:bodyPr/>
          <a:lstStyle>
            <a:lvl1pPr>
              <a:defRPr dirty="0"/>
            </a:lvl1pPr>
          </a:lstStyle>
          <a:p>
            <a:pPr>
              <a:defRPr/>
            </a:pPr>
            <a:endParaRPr lang="en-US"/>
          </a:p>
        </p:txBody>
      </p:sp>
      <p:sp>
        <p:nvSpPr>
          <p:cNvPr id="6" name="Slide Number Placeholder 4"/>
          <p:cNvSpPr>
            <a:spLocks noGrp="1"/>
          </p:cNvSpPr>
          <p:nvPr>
            <p:ph type="sldNum" sz="quarter" idx="12"/>
          </p:nvPr>
        </p:nvSpPr>
        <p:spPr>
          <a:xfrm>
            <a:off x="8172450" y="4583907"/>
            <a:ext cx="514350" cy="273844"/>
          </a:xfrm>
          <a:prstGeom prst="rect">
            <a:avLst/>
          </a:prstGeom>
        </p:spPr>
        <p:txBody>
          <a:bodyPr/>
          <a:lstStyle>
            <a:lvl1pPr>
              <a:defRPr/>
            </a:lvl1pPr>
          </a:lstStyle>
          <a:p>
            <a:pPr>
              <a:defRPr/>
            </a:pPr>
            <a:fld id="{F7445F43-B3DE-41E0-AD54-CB843DC03CDA}" type="slidenum">
              <a:rPr lang="en-US"/>
              <a:pPr>
                <a:defRPr/>
              </a:pPr>
              <a:t>‹#›</a:t>
            </a:fld>
            <a:endParaRPr lang="en-US" dirty="0"/>
          </a:p>
        </p:txBody>
      </p:sp>
    </p:spTree>
    <p:extLst>
      <p:ext uri="{BB962C8B-B14F-4D97-AF65-F5344CB8AC3E}">
        <p14:creationId xmlns:p14="http://schemas.microsoft.com/office/powerpoint/2010/main" val="999339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9" name="Shape 5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hape 60"/>
          <p:cNvSpPr>
            <a:spLocks noGrp="1"/>
          </p:cNvSpPr>
          <p:nvPr>
            <p:ph type="title"/>
          </p:nvPr>
        </p:nvSpPr>
        <p:spPr>
          <a:prstGeom prst="rect">
            <a:avLst/>
          </a:prstGeom>
        </p:spPr>
        <p:txBody>
          <a:bodyPr/>
          <a:lstStyle/>
          <a:p>
            <a:r>
              <a:t>Click to edit Master title style</a:t>
            </a:r>
          </a:p>
        </p:txBody>
      </p:sp>
      <p:sp>
        <p:nvSpPr>
          <p:cNvPr id="61" name="Shape 61"/>
          <p:cNvSpPr>
            <a:spLocks noGrp="1"/>
          </p:cNvSpPr>
          <p:nvPr>
            <p:ph type="sldNum" sz="quarter" idx="2"/>
          </p:nvPr>
        </p:nvSpPr>
        <p:spPr>
          <a:xfrm>
            <a:off x="8587949" y="4933950"/>
            <a:ext cx="142526" cy="123111"/>
          </a:xfrm>
          <a:prstGeom prst="rect">
            <a:avLst/>
          </a:prstGeom>
        </p:spPr>
        <p:txBody>
          <a:bodyPr lIns="34290" tIns="17145" rIns="34290" bIns="17145"/>
          <a:lstStyle/>
          <a:p>
            <a:fld id="{86CB4B4D-7CA3-9044-876B-883B54F8677D}" type="slidenum">
              <a:t>‹#›</a:t>
            </a:fld>
            <a:endParaRPr/>
          </a:p>
        </p:txBody>
      </p:sp>
    </p:spTree>
    <p:extLst>
      <p:ext uri="{BB962C8B-B14F-4D97-AF65-F5344CB8AC3E}">
        <p14:creationId xmlns:p14="http://schemas.microsoft.com/office/powerpoint/2010/main" val="241896956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ingle quote page">
    <p:bg>
      <p:bgPr>
        <a:solidFill>
          <a:srgbClr val="1D3548"/>
        </a:solidFill>
        <a:effectLst/>
      </p:bgPr>
    </p:bg>
    <p:spTree>
      <p:nvGrpSpPr>
        <p:cNvPr id="1" name=""/>
        <p:cNvGrpSpPr/>
        <p:nvPr/>
      </p:nvGrpSpPr>
      <p:grpSpPr>
        <a:xfrm>
          <a:off x="0" y="0"/>
          <a:ext cx="0" cy="0"/>
          <a:chOff x="0" y="0"/>
          <a:chExt cx="0" cy="0"/>
        </a:xfrm>
      </p:grpSpPr>
      <p:sp>
        <p:nvSpPr>
          <p:cNvPr id="3" name="Shape 53"/>
          <p:cNvSpPr/>
          <p:nvPr userDrawn="1"/>
        </p:nvSpPr>
        <p:spPr>
          <a:xfrm>
            <a:off x="375260" y="4914705"/>
            <a:ext cx="1676165" cy="769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0" lvl="0" indent="57150" algn="l">
              <a:lnSpc>
                <a:spcPct val="80000"/>
              </a:lnSpc>
              <a:defRPr sz="1800">
                <a:uFillTx/>
              </a:defRPr>
            </a:pPr>
            <a:r>
              <a:rPr sz="600" b="0" i="0" kern="800" spc="0" dirty="0" smtClean="0">
                <a:solidFill>
                  <a:schemeClr val="tx1">
                    <a:lumMod val="85000"/>
                  </a:schemeClr>
                </a:solidFill>
                <a:uFill>
                  <a:solidFill>
                    <a:srgbClr val="6F6F6F"/>
                  </a:solidFill>
                </a:uFill>
                <a:latin typeface="Helvetica"/>
                <a:ea typeface="+mn-ea"/>
                <a:cs typeface="Helvetica"/>
                <a:sym typeface="Helvetica"/>
              </a:rPr>
              <a:t>IBM</a:t>
            </a:r>
            <a:r>
              <a:rPr lang="en-US" sz="600" b="0" i="0" kern="800" spc="0" baseline="0" dirty="0" smtClean="0">
                <a:solidFill>
                  <a:schemeClr val="tx1">
                    <a:lumMod val="85000"/>
                  </a:schemeClr>
                </a:solidFill>
                <a:uFill>
                  <a:solidFill>
                    <a:srgbClr val="7A7A7A"/>
                  </a:solidFill>
                </a:uFill>
                <a:latin typeface="Helvetica"/>
                <a:ea typeface="+mn-ea"/>
                <a:cs typeface="Helvetica"/>
                <a:sym typeface="Helvetica"/>
              </a:rPr>
              <a:t> Blockchain Team</a:t>
            </a:r>
            <a:r>
              <a:rPr sz="600" b="0" i="0" kern="800" spc="0" dirty="0" smtClean="0">
                <a:solidFill>
                  <a:schemeClr val="tx1">
                    <a:lumMod val="85000"/>
                  </a:schemeClr>
                </a:solidFill>
                <a:uFill>
                  <a:solidFill>
                    <a:srgbClr val="7A7A7A"/>
                  </a:solidFill>
                </a:uFill>
                <a:latin typeface="Helvetica"/>
                <a:ea typeface="+mn-ea"/>
                <a:cs typeface="Helvetica"/>
                <a:sym typeface="Helvetica"/>
              </a:rPr>
              <a:t> ::  ©</a:t>
            </a:r>
            <a:r>
              <a:rPr lang="en-US" sz="600" b="0" i="0" kern="800" spc="0" dirty="0" smtClean="0">
                <a:solidFill>
                  <a:schemeClr val="tx1">
                    <a:lumMod val="85000"/>
                  </a:schemeClr>
                </a:solidFill>
                <a:uFill>
                  <a:solidFill>
                    <a:srgbClr val="7A7A7A"/>
                  </a:solidFill>
                </a:uFill>
                <a:latin typeface="Helvetica"/>
                <a:ea typeface="+mn-ea"/>
                <a:cs typeface="Helvetica"/>
                <a:sym typeface="Helvetica"/>
              </a:rPr>
              <a:t> </a:t>
            </a:r>
            <a:r>
              <a:rPr sz="600" b="0" i="0" kern="800" spc="0" dirty="0" smtClean="0">
                <a:solidFill>
                  <a:schemeClr val="tx1">
                    <a:lumMod val="85000"/>
                  </a:schemeClr>
                </a:solidFill>
                <a:uFill>
                  <a:solidFill>
                    <a:srgbClr val="7A7A7A"/>
                  </a:solidFill>
                </a:uFill>
                <a:latin typeface="Helvetica"/>
                <a:ea typeface="+mn-ea"/>
                <a:cs typeface="Helvetica"/>
                <a:sym typeface="Helvetica"/>
              </a:rPr>
              <a:t>201</a:t>
            </a:r>
            <a:r>
              <a:rPr lang="en-US" sz="600" b="0" i="0" kern="800" spc="0" dirty="0" smtClean="0">
                <a:solidFill>
                  <a:schemeClr val="tx1">
                    <a:lumMod val="85000"/>
                  </a:schemeClr>
                </a:solidFill>
                <a:uFill>
                  <a:solidFill>
                    <a:srgbClr val="7A7A7A"/>
                  </a:solidFill>
                </a:uFill>
                <a:latin typeface="Helvetica"/>
                <a:ea typeface="+mn-ea"/>
                <a:cs typeface="Helvetica"/>
                <a:sym typeface="Helvetica"/>
              </a:rPr>
              <a:t>6</a:t>
            </a:r>
            <a:r>
              <a:rPr sz="600" b="0" i="0" kern="800" spc="0" dirty="0" smtClean="0">
                <a:solidFill>
                  <a:schemeClr val="tx1">
                    <a:lumMod val="85000"/>
                  </a:schemeClr>
                </a:solidFill>
                <a:uFill>
                  <a:solidFill>
                    <a:srgbClr val="7A7A7A"/>
                  </a:solidFill>
                </a:uFill>
                <a:latin typeface="Helvetica"/>
                <a:ea typeface="+mn-ea"/>
                <a:cs typeface="Helvetica"/>
                <a:sym typeface="Helvetica"/>
              </a:rPr>
              <a:t> </a:t>
            </a:r>
            <a:r>
              <a:rPr sz="600" b="0" i="0" kern="800" spc="0" dirty="0">
                <a:solidFill>
                  <a:schemeClr val="tx1">
                    <a:lumMod val="85000"/>
                  </a:schemeClr>
                </a:solidFill>
                <a:uFill>
                  <a:solidFill>
                    <a:srgbClr val="7A7A7A"/>
                  </a:solidFill>
                </a:uFill>
                <a:latin typeface="Helvetica"/>
                <a:ea typeface="+mn-ea"/>
                <a:cs typeface="Helvetica"/>
                <a:sym typeface="Helvetica"/>
              </a:rPr>
              <a:t>IBM Corporation </a:t>
            </a:r>
          </a:p>
        </p:txBody>
      </p:sp>
      <p:sp>
        <p:nvSpPr>
          <p:cNvPr id="4" name="Rectangle 3"/>
          <p:cNvSpPr/>
          <p:nvPr userDrawn="1"/>
        </p:nvSpPr>
        <p:spPr>
          <a:xfrm>
            <a:off x="8373894" y="4845623"/>
            <a:ext cx="312906" cy="215444"/>
          </a:xfrm>
          <a:prstGeom prst="rect">
            <a:avLst/>
          </a:prstGeom>
        </p:spPr>
        <p:txBody>
          <a:bodyPr wrap="none">
            <a:spAutoFit/>
          </a:bodyPr>
          <a:lstStyle/>
          <a:p>
            <a:fld id="{86CB4B4D-7CA3-9044-876B-883B54F8677D}" type="slidenum">
              <a:rPr lang="en-US" sz="800" smtClean="0">
                <a:solidFill>
                  <a:srgbClr val="D9D9D9"/>
                </a:solidFill>
              </a:rPr>
              <a:pPr/>
              <a:t>‹#›</a:t>
            </a:fld>
            <a:endParaRPr lang="en-US" sz="1050" dirty="0">
              <a:solidFill>
                <a:srgbClr val="D9D9D9"/>
              </a:solidFill>
            </a:endParaRPr>
          </a:p>
        </p:txBody>
      </p:sp>
    </p:spTree>
    <p:extLst>
      <p:ext uri="{BB962C8B-B14F-4D97-AF65-F5344CB8AC3E}">
        <p14:creationId xmlns:p14="http://schemas.microsoft.com/office/powerpoint/2010/main" val="2553870449"/>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D3548">
            <a:alpha val="90000"/>
          </a:srgbClr>
        </a:solidFill>
        <a:effectLst/>
      </p:bgPr>
    </p:bg>
    <p:spTree>
      <p:nvGrpSpPr>
        <p:cNvPr id="1" name=""/>
        <p:cNvGrpSpPr/>
        <p:nvPr/>
      </p:nvGrpSpPr>
      <p:grpSpPr>
        <a:xfrm>
          <a:off x="0" y="0"/>
          <a:ext cx="0" cy="0"/>
          <a:chOff x="0" y="0"/>
          <a:chExt cx="0" cy="0"/>
        </a:xfrm>
      </p:grpSpPr>
      <p:sp>
        <p:nvSpPr>
          <p:cNvPr id="4" name="Shape 5"/>
          <p:cNvSpPr/>
          <p:nvPr userDrawn="1"/>
        </p:nvSpPr>
        <p:spPr>
          <a:xfrm>
            <a:off x="0" y="3995211"/>
            <a:ext cx="9153525" cy="1148290"/>
          </a:xfrm>
          <a:prstGeom prst="rect">
            <a:avLst/>
          </a:prstGeom>
          <a:solidFill>
            <a:srgbClr val="FFFFFF"/>
          </a:solidFill>
          <a:ln w="25400">
            <a:round/>
          </a:ln>
        </p:spPr>
        <p:txBody>
          <a:bodyPr lIns="0" tIns="0" rIns="0" bIns="0" anchor="ctr"/>
          <a:lstStyle/>
          <a:p>
            <a:pPr marL="22289" marR="22289" defTabSz="500253">
              <a:defRPr sz="5800">
                <a:uFill>
                  <a:solidFill/>
                </a:uFill>
                <a:latin typeface="Gill Sans"/>
                <a:ea typeface="Gill Sans"/>
                <a:cs typeface="Gill Sans"/>
                <a:sym typeface="Gill Sans"/>
              </a:defRPr>
            </a:pPr>
            <a:endParaRPr sz="5800">
              <a:solidFill>
                <a:prstClr val="black"/>
              </a:solidFill>
              <a:uFill>
                <a:solidFill/>
              </a:uFill>
              <a:latin typeface="Gill Sans"/>
              <a:ea typeface="Gill Sans"/>
              <a:cs typeface="Gill Sans"/>
              <a:sym typeface="Gill Sans"/>
            </a:endParaRPr>
          </a:p>
        </p:txBody>
      </p:sp>
      <p:pic>
        <p:nvPicPr>
          <p:cNvPr id="6" name="black vector IBM Logo.pdf"/>
          <p:cNvPicPr/>
          <p:nvPr userDrawn="1"/>
        </p:nvPicPr>
        <p:blipFill>
          <a:blip r:embed="rId2" cstate="screen">
            <a:extLst>
              <a:ext uri="{28A0092B-C50C-407E-A947-70E740481C1C}">
                <a14:useLocalDpi xmlns:a14="http://schemas.microsoft.com/office/drawing/2010/main"/>
              </a:ext>
            </a:extLst>
          </a:blip>
          <a:stretch>
            <a:fillRect/>
          </a:stretch>
        </p:blipFill>
        <p:spPr>
          <a:xfrm>
            <a:off x="8348663" y="4668924"/>
            <a:ext cx="435323" cy="193727"/>
          </a:xfrm>
          <a:prstGeom prst="rect">
            <a:avLst/>
          </a:prstGeom>
          <a:ln w="25400">
            <a:round/>
          </a:ln>
        </p:spPr>
      </p:pic>
      <p:sp>
        <p:nvSpPr>
          <p:cNvPr id="7" name="Shape 8"/>
          <p:cNvSpPr>
            <a:spLocks noGrp="1"/>
          </p:cNvSpPr>
          <p:nvPr>
            <p:ph type="title"/>
          </p:nvPr>
        </p:nvSpPr>
        <p:spPr>
          <a:xfrm>
            <a:off x="365559" y="556246"/>
            <a:ext cx="6038850" cy="2114851"/>
          </a:xfrm>
          <a:prstGeom prst="rect">
            <a:avLst/>
          </a:prstGeom>
        </p:spPr>
        <p:txBody>
          <a:bodyPr anchor="t">
            <a:normAutofit/>
          </a:bodyPr>
          <a:lstStyle>
            <a:lvl1pPr marR="22289" algn="l" defTabSz="227838">
              <a:lnSpc>
                <a:spcPct val="80000"/>
              </a:lnSpc>
              <a:defRPr sz="4400" b="1" strike="noStrike" spc="-61">
                <a:solidFill>
                  <a:srgbClr val="FFFFFF"/>
                </a:solidFill>
                <a:uFill>
                  <a:solidFill>
                    <a:srgbClr val="5E5E5E"/>
                  </a:solidFill>
                </a:uFill>
                <a:latin typeface="Helvetica Neue"/>
                <a:ea typeface="Helvetica Neue"/>
                <a:cs typeface="Helvetica Neue"/>
                <a:sym typeface="Helvetica Neue"/>
              </a:defRPr>
            </a:lvl1pPr>
          </a:lstStyle>
          <a:p>
            <a:pPr lvl="0">
              <a:defRPr sz="1800" b="0" spc="0">
                <a:solidFill>
                  <a:srgbClr val="000000"/>
                </a:solidFill>
                <a:uFillTx/>
              </a:defRPr>
            </a:pPr>
            <a:endParaRPr sz="2000" b="1" spc="-61" dirty="0">
              <a:solidFill>
                <a:srgbClr val="53585F"/>
              </a:solidFill>
              <a:uFill>
                <a:solidFill>
                  <a:srgbClr val="5E5E5E"/>
                </a:solidFill>
              </a:uFill>
            </a:endParaRPr>
          </a:p>
        </p:txBody>
      </p:sp>
    </p:spTree>
    <p:extLst>
      <p:ext uri="{BB962C8B-B14F-4D97-AF65-F5344CB8AC3E}">
        <p14:creationId xmlns:p14="http://schemas.microsoft.com/office/powerpoint/2010/main" val="32733331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5019" y="205979"/>
            <a:ext cx="8229600" cy="857250"/>
          </a:xfrm>
        </p:spPr>
        <p:txBody>
          <a:bodyPr/>
          <a:lstStyle>
            <a:lvl1pPr>
              <a:defRPr>
                <a:solidFill>
                  <a:srgbClr val="5E5F64"/>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75019" y="1200151"/>
            <a:ext cx="8229600" cy="3394472"/>
          </a:xfrm>
        </p:spPr>
        <p:txBody>
          <a:bodyPr>
            <a:normAutofit/>
          </a:bodyPr>
          <a:lstStyle>
            <a:lvl1pPr marL="171450" indent="-171450">
              <a:defRPr sz="1800" b="0" i="0">
                <a:latin typeface="Helvetica Neue"/>
                <a:cs typeface="Helvetica Neue"/>
              </a:defRPr>
            </a:lvl1pPr>
            <a:lvl2pPr marL="401638" indent="-171450">
              <a:defRPr sz="1600"/>
            </a:lvl2pPr>
            <a:lvl3pPr marL="630238" indent="-171450">
              <a:defRPr sz="1400"/>
            </a:lvl3pPr>
            <a:lvl4pPr marL="860425" indent="-171450">
              <a:defRPr sz="1200"/>
            </a:lvl4pPr>
            <a:lvl5pPr marL="1089025" indent="-228600">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8373894" y="4845623"/>
            <a:ext cx="312906" cy="215444"/>
          </a:xfrm>
          <a:prstGeom prst="rect">
            <a:avLst/>
          </a:prstGeom>
        </p:spPr>
        <p:txBody>
          <a:bodyPr wrap="none">
            <a:spAutoFit/>
          </a:bodyPr>
          <a:lstStyle/>
          <a:p>
            <a:fld id="{86CB4B4D-7CA3-9044-876B-883B54F8677D}" type="slidenum">
              <a:rPr lang="en-US" sz="800" smtClean="0">
                <a:solidFill>
                  <a:srgbClr val="7F7F7F"/>
                </a:solidFill>
                <a:latin typeface="Arial"/>
              </a:rPr>
              <a:pPr/>
              <a:t>‹#›</a:t>
            </a:fld>
            <a:endParaRPr lang="en-US" sz="1050" dirty="0">
              <a:solidFill>
                <a:srgbClr val="7F7F7F"/>
              </a:solidFill>
              <a:latin typeface="Arial"/>
            </a:endParaRPr>
          </a:p>
        </p:txBody>
      </p:sp>
      <p:sp>
        <p:nvSpPr>
          <p:cNvPr id="6" name="Shape 31"/>
          <p:cNvSpPr/>
          <p:nvPr userDrawn="1"/>
        </p:nvSpPr>
        <p:spPr>
          <a:xfrm>
            <a:off x="362709" y="159258"/>
            <a:ext cx="8316948" cy="0"/>
          </a:xfrm>
          <a:prstGeom prst="line">
            <a:avLst/>
          </a:prstGeom>
          <a:ln w="38100">
            <a:solidFill>
              <a:srgbClr val="4C4D53"/>
            </a:solidFill>
            <a:round/>
          </a:ln>
        </p:spPr>
        <p:txBody>
          <a:bodyPr lIns="0" tIns="0" rIns="0" bIns="0" anchor="ctr"/>
          <a:lstStyle/>
          <a:p>
            <a:pPr defTabSz="171450">
              <a:defRPr sz="1200">
                <a:latin typeface="Helvetica"/>
                <a:ea typeface="Helvetica"/>
                <a:cs typeface="Helvetica"/>
                <a:sym typeface="Helvetica"/>
              </a:defRPr>
            </a:pPr>
            <a:endParaRPr sz="1200">
              <a:solidFill>
                <a:prstClr val="black"/>
              </a:solidFill>
              <a:latin typeface="Helvetica"/>
              <a:ea typeface="Helvetica"/>
              <a:cs typeface="Helvetica"/>
              <a:sym typeface="Helvetica"/>
            </a:endParaRPr>
          </a:p>
        </p:txBody>
      </p:sp>
    </p:spTree>
    <p:extLst>
      <p:ext uri="{BB962C8B-B14F-4D97-AF65-F5344CB8AC3E}">
        <p14:creationId xmlns:p14="http://schemas.microsoft.com/office/powerpoint/2010/main" val="29683997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hape 53"/>
          <p:cNvSpPr/>
          <p:nvPr userDrawn="1"/>
        </p:nvSpPr>
        <p:spPr>
          <a:xfrm>
            <a:off x="375260" y="4914705"/>
            <a:ext cx="830831" cy="769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0" lvl="0" indent="57150" algn="l">
              <a:lnSpc>
                <a:spcPct val="80000"/>
              </a:lnSpc>
              <a:defRPr sz="1800">
                <a:uFillTx/>
              </a:defRPr>
            </a:pPr>
            <a:r>
              <a:rPr sz="600" b="0" i="0" kern="800" spc="0" dirty="0" smtClean="0">
                <a:solidFill>
                  <a:srgbClr val="7A7A7A"/>
                </a:solidFill>
                <a:uFill>
                  <a:solidFill>
                    <a:srgbClr val="7A7A7A"/>
                  </a:solidFill>
                </a:uFill>
                <a:latin typeface="Helvetica"/>
                <a:ea typeface="+mn-ea"/>
                <a:cs typeface="Helvetica"/>
                <a:sym typeface="Helvetica"/>
              </a:rPr>
              <a:t>©</a:t>
            </a:r>
            <a:r>
              <a:rPr lang="en-US" sz="600" b="0" i="0" kern="800" spc="0" dirty="0" smtClean="0">
                <a:solidFill>
                  <a:srgbClr val="7A7A7A"/>
                </a:solidFill>
                <a:uFill>
                  <a:solidFill>
                    <a:srgbClr val="7A7A7A"/>
                  </a:solidFill>
                </a:uFill>
                <a:latin typeface="Helvetica"/>
                <a:ea typeface="+mn-ea"/>
                <a:cs typeface="Helvetica"/>
                <a:sym typeface="Helvetica"/>
              </a:rPr>
              <a:t> </a:t>
            </a:r>
            <a:r>
              <a:rPr sz="600" b="0" i="0" kern="800" spc="0" dirty="0" smtClean="0">
                <a:solidFill>
                  <a:srgbClr val="7A7A7A"/>
                </a:solidFill>
                <a:uFill>
                  <a:solidFill>
                    <a:srgbClr val="7A7A7A"/>
                  </a:solidFill>
                </a:uFill>
                <a:latin typeface="Helvetica"/>
                <a:ea typeface="+mn-ea"/>
                <a:cs typeface="Helvetica"/>
                <a:sym typeface="Helvetica"/>
              </a:rPr>
              <a:t>201</a:t>
            </a:r>
            <a:r>
              <a:rPr lang="en-GB" sz="600" b="0" i="0" kern="800" spc="0" dirty="0" smtClean="0">
                <a:solidFill>
                  <a:srgbClr val="7A7A7A"/>
                </a:solidFill>
                <a:uFill>
                  <a:solidFill>
                    <a:srgbClr val="7A7A7A"/>
                  </a:solidFill>
                </a:uFill>
                <a:latin typeface="Helvetica"/>
                <a:ea typeface="+mn-ea"/>
                <a:cs typeface="Helvetica"/>
                <a:sym typeface="Helvetica"/>
              </a:rPr>
              <a:t>6</a:t>
            </a:r>
            <a:r>
              <a:rPr sz="600" b="0" i="0" kern="800" spc="0" dirty="0" smtClean="0">
                <a:solidFill>
                  <a:srgbClr val="7A7A7A"/>
                </a:solidFill>
                <a:uFill>
                  <a:solidFill>
                    <a:srgbClr val="7A7A7A"/>
                  </a:solidFill>
                </a:uFill>
                <a:latin typeface="Helvetica"/>
                <a:ea typeface="+mn-ea"/>
                <a:cs typeface="Helvetica"/>
                <a:sym typeface="Helvetica"/>
              </a:rPr>
              <a:t> </a:t>
            </a:r>
            <a:r>
              <a:rPr sz="600" b="0" i="0" kern="800" spc="0" dirty="0">
                <a:solidFill>
                  <a:srgbClr val="7A7A7A"/>
                </a:solidFill>
                <a:uFill>
                  <a:solidFill>
                    <a:srgbClr val="7A7A7A"/>
                  </a:solidFill>
                </a:uFill>
                <a:latin typeface="Helvetica"/>
                <a:ea typeface="+mn-ea"/>
                <a:cs typeface="Helvetica"/>
                <a:sym typeface="Helvetica"/>
              </a:rPr>
              <a:t>IBM Corporation </a:t>
            </a: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73" r:id="rId4"/>
    <p:sldLayoutId id="2147493474" r:id="rId5"/>
    <p:sldLayoutId id="2147493475" r:id="rId6"/>
    <p:sldLayoutId id="2147493476" r:id="rId7"/>
  </p:sldLayoutIdLst>
  <p:timing>
    <p:tnLst>
      <p:par>
        <p:cTn id="1" dur="indefinite" restart="never" nodeType="tmRoot"/>
      </p:par>
    </p:tnLst>
  </p:timing>
  <p:hf hdr="0" ftr="0" dt="0"/>
  <p:txStyles>
    <p:titleStyle>
      <a:lvl1pPr algn="l" defTabSz="457200" rtl="0" eaLnBrk="1" latinLnBrk="0" hangingPunct="1">
        <a:spcBef>
          <a:spcPct val="0"/>
        </a:spcBef>
        <a:buNone/>
        <a:defRPr sz="2400" b="1" i="0" kern="1200">
          <a:solidFill>
            <a:srgbClr val="5E5F64"/>
          </a:solidFill>
          <a:latin typeface="Helvetica Neue"/>
          <a:ea typeface="+mj-ea"/>
          <a:cs typeface="Helvetica Neue"/>
        </a:defRPr>
      </a:lvl1pPr>
    </p:titleStyle>
    <p:bodyStyle>
      <a:lvl1pPr marL="171450" indent="-171450" algn="l" defTabSz="457200" rtl="0" eaLnBrk="1" latinLnBrk="0" hangingPunct="1">
        <a:spcBef>
          <a:spcPct val="20000"/>
        </a:spcBef>
        <a:spcAft>
          <a:spcPts val="600"/>
        </a:spcAft>
        <a:buClr>
          <a:schemeClr val="accent6"/>
        </a:buClr>
        <a:buFont typeface="Arial"/>
        <a:buChar char="•"/>
        <a:defRPr sz="2400" b="0" i="0" kern="1200">
          <a:solidFill>
            <a:srgbClr val="5E5F64"/>
          </a:solidFill>
          <a:latin typeface="Helvetica Neue"/>
          <a:ea typeface="+mn-ea"/>
          <a:cs typeface="Helvetica Neue Light"/>
        </a:defRPr>
      </a:lvl1pPr>
      <a:lvl2pPr marL="401638" indent="-171450" algn="l" defTabSz="457200" rtl="0" eaLnBrk="1" latinLnBrk="0" hangingPunct="1">
        <a:spcBef>
          <a:spcPct val="20000"/>
        </a:spcBef>
        <a:spcAft>
          <a:spcPts val="600"/>
        </a:spcAft>
        <a:buClr>
          <a:schemeClr val="accent6"/>
        </a:buClr>
        <a:buFont typeface="Arial"/>
        <a:buChar char="–"/>
        <a:defRPr sz="2000" b="0" i="0" kern="1200">
          <a:solidFill>
            <a:srgbClr val="5E5F64"/>
          </a:solidFill>
          <a:latin typeface="Helvetica Neue"/>
          <a:ea typeface="+mn-ea"/>
          <a:cs typeface="Helvetica Neue Light"/>
        </a:defRPr>
      </a:lvl2pPr>
      <a:lvl3pPr marL="630238" indent="-171450" algn="l" defTabSz="457200" rtl="0" eaLnBrk="1" latinLnBrk="0" hangingPunct="1">
        <a:spcBef>
          <a:spcPct val="20000"/>
        </a:spcBef>
        <a:spcAft>
          <a:spcPts val="600"/>
        </a:spcAft>
        <a:buClr>
          <a:schemeClr val="accent6"/>
        </a:buClr>
        <a:buFont typeface="Arial"/>
        <a:buChar char="•"/>
        <a:defRPr sz="1800" b="0" i="0" kern="1200">
          <a:solidFill>
            <a:srgbClr val="5E5F64"/>
          </a:solidFill>
          <a:latin typeface="Helvetica Neue"/>
          <a:ea typeface="+mn-ea"/>
          <a:cs typeface="Helvetica Neue Light"/>
        </a:defRPr>
      </a:lvl3pPr>
      <a:lvl4pPr marL="860425" indent="-171450" algn="l" defTabSz="457200" rtl="0" eaLnBrk="1" latinLnBrk="0" hangingPunct="1">
        <a:spcBef>
          <a:spcPct val="20000"/>
        </a:spcBef>
        <a:spcAft>
          <a:spcPts val="600"/>
        </a:spcAft>
        <a:buClr>
          <a:schemeClr val="accent6"/>
        </a:buClr>
        <a:buFont typeface="Arial"/>
        <a:buChar char="–"/>
        <a:defRPr sz="1600" b="0" i="0" kern="1200">
          <a:solidFill>
            <a:srgbClr val="5E5F64"/>
          </a:solidFill>
          <a:latin typeface="Helvetica Neue"/>
          <a:ea typeface="+mn-ea"/>
          <a:cs typeface="Helvetica Neue Light"/>
        </a:defRPr>
      </a:lvl4pPr>
      <a:lvl5pPr marL="1089025" indent="-171450" algn="l" defTabSz="457200" rtl="0" eaLnBrk="1" latinLnBrk="0" hangingPunct="1">
        <a:spcBef>
          <a:spcPct val="20000"/>
        </a:spcBef>
        <a:spcAft>
          <a:spcPts val="600"/>
        </a:spcAft>
        <a:buClr>
          <a:schemeClr val="accent6"/>
        </a:buClr>
        <a:buFont typeface="Arial"/>
        <a:buChar char="»"/>
        <a:tabLst/>
        <a:defRPr sz="1600" b="0" i="0" kern="1200">
          <a:solidFill>
            <a:srgbClr val="5E5F64"/>
          </a:solidFill>
          <a:latin typeface="Helvetica Neue"/>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hape 53"/>
          <p:cNvSpPr/>
          <p:nvPr userDrawn="1"/>
        </p:nvSpPr>
        <p:spPr>
          <a:xfrm>
            <a:off x="375260" y="4914705"/>
            <a:ext cx="830831" cy="769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indent="57150">
              <a:lnSpc>
                <a:spcPct val="80000"/>
              </a:lnSpc>
              <a:defRPr sz="1800">
                <a:uFillTx/>
              </a:defRPr>
            </a:pPr>
            <a:r>
              <a:rPr sz="600" kern="800" dirty="0" smtClean="0">
                <a:solidFill>
                  <a:srgbClr val="7A7A7A"/>
                </a:solidFill>
                <a:uFill>
                  <a:solidFill>
                    <a:srgbClr val="7A7A7A"/>
                  </a:solidFill>
                </a:uFill>
                <a:latin typeface="Helvetica"/>
                <a:cs typeface="Helvetica"/>
                <a:sym typeface="Helvetica"/>
              </a:rPr>
              <a:t>©</a:t>
            </a:r>
            <a:r>
              <a:rPr lang="en-US" sz="600" kern="800" dirty="0" smtClean="0">
                <a:solidFill>
                  <a:srgbClr val="7A7A7A"/>
                </a:solidFill>
                <a:uFill>
                  <a:solidFill>
                    <a:srgbClr val="7A7A7A"/>
                  </a:solidFill>
                </a:uFill>
                <a:latin typeface="Helvetica"/>
                <a:cs typeface="Helvetica"/>
                <a:sym typeface="Helvetica"/>
              </a:rPr>
              <a:t> </a:t>
            </a:r>
            <a:r>
              <a:rPr sz="600" kern="800" dirty="0" smtClean="0">
                <a:solidFill>
                  <a:srgbClr val="7A7A7A"/>
                </a:solidFill>
                <a:uFill>
                  <a:solidFill>
                    <a:srgbClr val="7A7A7A"/>
                  </a:solidFill>
                </a:uFill>
                <a:latin typeface="Helvetica"/>
                <a:cs typeface="Helvetica"/>
                <a:sym typeface="Helvetica"/>
              </a:rPr>
              <a:t>201</a:t>
            </a:r>
            <a:r>
              <a:rPr lang="en-GB" sz="600" kern="800" dirty="0" smtClean="0">
                <a:solidFill>
                  <a:srgbClr val="7A7A7A"/>
                </a:solidFill>
                <a:uFill>
                  <a:solidFill>
                    <a:srgbClr val="7A7A7A"/>
                  </a:solidFill>
                </a:uFill>
                <a:latin typeface="Helvetica"/>
                <a:cs typeface="Helvetica"/>
                <a:sym typeface="Helvetica"/>
              </a:rPr>
              <a:t>6</a:t>
            </a:r>
            <a:r>
              <a:rPr sz="600" kern="800" dirty="0" smtClean="0">
                <a:solidFill>
                  <a:srgbClr val="7A7A7A"/>
                </a:solidFill>
                <a:uFill>
                  <a:solidFill>
                    <a:srgbClr val="7A7A7A"/>
                  </a:solidFill>
                </a:uFill>
                <a:latin typeface="Helvetica"/>
                <a:cs typeface="Helvetica"/>
                <a:sym typeface="Helvetica"/>
              </a:rPr>
              <a:t> </a:t>
            </a:r>
            <a:r>
              <a:rPr sz="600" kern="800" dirty="0">
                <a:solidFill>
                  <a:srgbClr val="7A7A7A"/>
                </a:solidFill>
                <a:uFill>
                  <a:solidFill>
                    <a:srgbClr val="7A7A7A"/>
                  </a:solidFill>
                </a:uFill>
                <a:latin typeface="Helvetica"/>
                <a:cs typeface="Helvetica"/>
                <a:sym typeface="Helvetica"/>
              </a:rPr>
              <a:t>IBM Corporation </a:t>
            </a:r>
          </a:p>
        </p:txBody>
      </p:sp>
    </p:spTree>
    <p:extLst>
      <p:ext uri="{BB962C8B-B14F-4D97-AF65-F5344CB8AC3E}">
        <p14:creationId xmlns:p14="http://schemas.microsoft.com/office/powerpoint/2010/main" val="4155542727"/>
      </p:ext>
    </p:extLst>
  </p:cSld>
  <p:clrMap bg1="lt1" tx1="dk1" bg2="lt2" tx2="dk2" accent1="accent1" accent2="accent2" accent3="accent3" accent4="accent4" accent5="accent5" accent6="accent6" hlink="hlink" folHlink="folHlink"/>
  <p:sldLayoutIdLst>
    <p:sldLayoutId id="2147493467" r:id="rId1"/>
    <p:sldLayoutId id="2147493468" r:id="rId2"/>
    <p:sldLayoutId id="2147493469" r:id="rId3"/>
    <p:sldLayoutId id="2147493471" r:id="rId4"/>
    <p:sldLayoutId id="2147493472" r:id="rId5"/>
  </p:sldLayoutIdLst>
  <p:timing>
    <p:tnLst>
      <p:par>
        <p:cTn id="1" dur="indefinite" restart="never" nodeType="tmRoot"/>
      </p:par>
    </p:tnLst>
  </p:timing>
  <p:hf hdr="0" ftr="0" dt="0"/>
  <p:txStyles>
    <p:titleStyle>
      <a:lvl1pPr algn="l" defTabSz="457200" rtl="0" eaLnBrk="1" latinLnBrk="0" hangingPunct="1">
        <a:spcBef>
          <a:spcPct val="0"/>
        </a:spcBef>
        <a:buNone/>
        <a:defRPr sz="2400" b="1" i="0" kern="1200">
          <a:solidFill>
            <a:srgbClr val="5E5F64"/>
          </a:solidFill>
          <a:latin typeface="Helvetica Neue"/>
          <a:ea typeface="+mj-ea"/>
          <a:cs typeface="Helvetica Neue"/>
        </a:defRPr>
      </a:lvl1pPr>
    </p:titleStyle>
    <p:bodyStyle>
      <a:lvl1pPr marL="171450" indent="-171450" algn="l" defTabSz="457200" rtl="0" eaLnBrk="1" latinLnBrk="0" hangingPunct="1">
        <a:spcBef>
          <a:spcPct val="20000"/>
        </a:spcBef>
        <a:spcAft>
          <a:spcPts val="600"/>
        </a:spcAft>
        <a:buClr>
          <a:schemeClr val="accent6"/>
        </a:buClr>
        <a:buFont typeface="Arial"/>
        <a:buChar char="•"/>
        <a:defRPr sz="2400" b="0" i="0" kern="1200">
          <a:solidFill>
            <a:srgbClr val="5E5F64"/>
          </a:solidFill>
          <a:latin typeface="Helvetica Neue"/>
          <a:ea typeface="+mn-ea"/>
          <a:cs typeface="Helvetica Neue Light"/>
        </a:defRPr>
      </a:lvl1pPr>
      <a:lvl2pPr marL="401638" indent="-171450" algn="l" defTabSz="457200" rtl="0" eaLnBrk="1" latinLnBrk="0" hangingPunct="1">
        <a:spcBef>
          <a:spcPct val="20000"/>
        </a:spcBef>
        <a:spcAft>
          <a:spcPts val="600"/>
        </a:spcAft>
        <a:buClr>
          <a:schemeClr val="accent6"/>
        </a:buClr>
        <a:buFont typeface="Arial"/>
        <a:buChar char="–"/>
        <a:defRPr sz="2000" b="0" i="0" kern="1200">
          <a:solidFill>
            <a:srgbClr val="5E5F64"/>
          </a:solidFill>
          <a:latin typeface="Helvetica Neue"/>
          <a:ea typeface="+mn-ea"/>
          <a:cs typeface="Helvetica Neue Light"/>
        </a:defRPr>
      </a:lvl2pPr>
      <a:lvl3pPr marL="630238" indent="-171450" algn="l" defTabSz="457200" rtl="0" eaLnBrk="1" latinLnBrk="0" hangingPunct="1">
        <a:spcBef>
          <a:spcPct val="20000"/>
        </a:spcBef>
        <a:spcAft>
          <a:spcPts val="600"/>
        </a:spcAft>
        <a:buClr>
          <a:schemeClr val="accent6"/>
        </a:buClr>
        <a:buFont typeface="Arial"/>
        <a:buChar char="•"/>
        <a:defRPr sz="1800" b="0" i="0" kern="1200">
          <a:solidFill>
            <a:srgbClr val="5E5F64"/>
          </a:solidFill>
          <a:latin typeface="Helvetica Neue"/>
          <a:ea typeface="+mn-ea"/>
          <a:cs typeface="Helvetica Neue Light"/>
        </a:defRPr>
      </a:lvl3pPr>
      <a:lvl4pPr marL="860425" indent="-171450" algn="l" defTabSz="457200" rtl="0" eaLnBrk="1" latinLnBrk="0" hangingPunct="1">
        <a:spcBef>
          <a:spcPct val="20000"/>
        </a:spcBef>
        <a:spcAft>
          <a:spcPts val="600"/>
        </a:spcAft>
        <a:buClr>
          <a:schemeClr val="accent6"/>
        </a:buClr>
        <a:buFont typeface="Arial"/>
        <a:buChar char="–"/>
        <a:defRPr sz="1600" b="0" i="0" kern="1200">
          <a:solidFill>
            <a:srgbClr val="5E5F64"/>
          </a:solidFill>
          <a:latin typeface="Helvetica Neue"/>
          <a:ea typeface="+mn-ea"/>
          <a:cs typeface="Helvetica Neue Light"/>
        </a:defRPr>
      </a:lvl4pPr>
      <a:lvl5pPr marL="1089025" indent="-171450" algn="l" defTabSz="457200" rtl="0" eaLnBrk="1" latinLnBrk="0" hangingPunct="1">
        <a:spcBef>
          <a:spcPct val="20000"/>
        </a:spcBef>
        <a:spcAft>
          <a:spcPts val="600"/>
        </a:spcAft>
        <a:buClr>
          <a:schemeClr val="accent6"/>
        </a:buClr>
        <a:buFont typeface="Arial"/>
        <a:buChar char="»"/>
        <a:tabLst/>
        <a:defRPr sz="1600" b="0" i="0" kern="1200">
          <a:solidFill>
            <a:srgbClr val="5E5F64"/>
          </a:solidFill>
          <a:latin typeface="Helvetica Neue"/>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58" y="607046"/>
            <a:ext cx="8394210" cy="2114851"/>
          </a:xfrm>
        </p:spPr>
        <p:txBody>
          <a:bodyPr>
            <a:normAutofit fontScale="90000"/>
          </a:bodyPr>
          <a:lstStyle/>
          <a:p>
            <a:r>
              <a:rPr lang="en-US" dirty="0" smtClean="0"/>
              <a:t>Making </a:t>
            </a:r>
            <a:r>
              <a:rPr lang="en-US" dirty="0" smtClean="0">
                <a:solidFill>
                  <a:srgbClr val="F5D328"/>
                </a:solidFill>
              </a:rPr>
              <a:t>Blockchain </a:t>
            </a:r>
            <a:r>
              <a:rPr lang="en-US" dirty="0" smtClean="0"/>
              <a:t>Real for Business</a:t>
            </a:r>
            <a:br>
              <a:rPr lang="en-US" dirty="0" smtClean="0"/>
            </a:br>
            <a:r>
              <a:rPr lang="en-US" dirty="0"/>
              <a:t/>
            </a:r>
            <a:br>
              <a:rPr lang="en-US" dirty="0"/>
            </a:br>
            <a:r>
              <a:rPr lang="en-US" dirty="0" smtClean="0">
                <a:solidFill>
                  <a:srgbClr val="F5D328"/>
                </a:solidFill>
              </a:rPr>
              <a:t>Explained</a:t>
            </a:r>
            <a:br>
              <a:rPr lang="en-US" dirty="0" smtClean="0">
                <a:solidFill>
                  <a:srgbClr val="F5D328"/>
                </a:solidFill>
              </a:rPr>
            </a:br>
            <a:r>
              <a:rPr lang="en-US" dirty="0">
                <a:solidFill>
                  <a:srgbClr val="F5D328"/>
                </a:solidFill>
              </a:rPr>
              <a:t/>
            </a:r>
            <a:br>
              <a:rPr lang="en-US" dirty="0">
                <a:solidFill>
                  <a:srgbClr val="F5D328"/>
                </a:solidFill>
              </a:rPr>
            </a:br>
            <a:endParaRPr lang="en-US" sz="2700" dirty="0">
              <a:solidFill>
                <a:srgbClr val="DFE6EB"/>
              </a:solidFill>
            </a:endParaRPr>
          </a:p>
        </p:txBody>
      </p:sp>
      <p:sp>
        <p:nvSpPr>
          <p:cNvPr id="3" name="Slide Number Placeholder 2"/>
          <p:cNvSpPr>
            <a:spLocks noGrp="1"/>
          </p:cNvSpPr>
          <p:nvPr>
            <p:ph type="sldNum" sz="quarter" idx="4294967295"/>
          </p:nvPr>
        </p:nvSpPr>
        <p:spPr>
          <a:xfrm>
            <a:off x="9075738" y="4948238"/>
            <a:ext cx="68262" cy="68262"/>
          </a:xfrm>
          <a:prstGeom prst="rect">
            <a:avLst/>
          </a:prstGeom>
        </p:spPr>
        <p:txBody>
          <a:bodyPr>
            <a:normAutofit fontScale="25000" lnSpcReduction="20000"/>
          </a:bodyPr>
          <a:lstStyle/>
          <a:p>
            <a:fld id="{86CB4B4D-7CA3-9044-876B-883B54F8677D}" type="slidenum">
              <a:rPr lang="en-US" smtClean="0"/>
              <a:pPr/>
              <a:t>1</a:t>
            </a:fld>
            <a:endParaRPr lang="en-US" dirty="0"/>
          </a:p>
        </p:txBody>
      </p:sp>
      <p:sp>
        <p:nvSpPr>
          <p:cNvPr id="5" name="TextBox 4"/>
          <p:cNvSpPr txBox="1"/>
          <p:nvPr/>
        </p:nvSpPr>
        <p:spPr>
          <a:xfrm>
            <a:off x="0" y="4766254"/>
            <a:ext cx="1697901" cy="392415"/>
          </a:xfrm>
          <a:prstGeom prst="rect">
            <a:avLst/>
          </a:prstGeom>
          <a:noFill/>
        </p:spPr>
        <p:txBody>
          <a:bodyPr wrap="none" rtlCol="0">
            <a:spAutoFit/>
          </a:bodyPr>
          <a:lstStyle/>
          <a:p>
            <a:r>
              <a:rPr lang="en-US" sz="1050" b="1" i="1" dirty="0" smtClean="0">
                <a:solidFill>
                  <a:srgbClr val="0070C0"/>
                </a:solidFill>
              </a:rPr>
              <a:t>V2.14</a:t>
            </a:r>
            <a:r>
              <a:rPr lang="en-US" sz="900" i="1" dirty="0" smtClean="0"/>
              <a:t> 15 Mar 16</a:t>
            </a:r>
          </a:p>
          <a:p>
            <a:r>
              <a:rPr lang="en-US" sz="900" i="1" dirty="0"/>
              <a:t>https://</a:t>
            </a:r>
            <a:r>
              <a:rPr lang="en-US" sz="900" i="1" dirty="0" err="1"/>
              <a:t>ibm.box.com</a:t>
            </a:r>
            <a:r>
              <a:rPr lang="en-US" sz="900" i="1" dirty="0"/>
              <a:t>/</a:t>
            </a:r>
            <a:r>
              <a:rPr lang="en-US" sz="900" i="1" dirty="0" err="1"/>
              <a:t>BlockExp</a:t>
            </a:r>
            <a:endParaRPr lang="en-US" sz="900" i="1" dirty="0"/>
          </a:p>
        </p:txBody>
      </p:sp>
    </p:spTree>
    <p:extLst>
      <p:ext uri="{BB962C8B-B14F-4D97-AF65-F5344CB8AC3E}">
        <p14:creationId xmlns:p14="http://schemas.microsoft.com/office/powerpoint/2010/main" val="3186335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Blockchain for Business</a:t>
            </a:r>
            <a:endParaRPr lang="en-US" dirty="0"/>
          </a:p>
        </p:txBody>
      </p:sp>
      <p:sp>
        <p:nvSpPr>
          <p:cNvPr id="4" name="Rectangle 3"/>
          <p:cNvSpPr/>
          <p:nvPr/>
        </p:nvSpPr>
        <p:spPr>
          <a:xfrm>
            <a:off x="4963089" y="1343109"/>
            <a:ext cx="1376947" cy="1176421"/>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1600" kern="1200" dirty="0" smtClean="0"/>
              <a:t>Smart </a:t>
            </a:r>
          </a:p>
          <a:p>
            <a:pPr algn="ctr"/>
            <a:r>
              <a:rPr lang="en-GB" sz="1600" kern="1200" dirty="0" smtClean="0"/>
              <a:t>Contract</a:t>
            </a:r>
            <a:endParaRPr lang="en-GB" sz="1600" kern="1200" dirty="0"/>
          </a:p>
        </p:txBody>
      </p:sp>
      <p:sp>
        <p:nvSpPr>
          <p:cNvPr id="5" name="Rectangle 4"/>
          <p:cNvSpPr/>
          <p:nvPr/>
        </p:nvSpPr>
        <p:spPr>
          <a:xfrm>
            <a:off x="2872232" y="2980797"/>
            <a:ext cx="1376947" cy="1176421"/>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1600" kern="1200" dirty="0" smtClean="0"/>
              <a:t>Privacy</a:t>
            </a:r>
            <a:endParaRPr lang="en-GB" sz="1400" kern="1200" dirty="0"/>
          </a:p>
        </p:txBody>
      </p:sp>
      <p:sp>
        <p:nvSpPr>
          <p:cNvPr id="6" name="Rectangle 5"/>
          <p:cNvSpPr/>
          <p:nvPr/>
        </p:nvSpPr>
        <p:spPr>
          <a:xfrm>
            <a:off x="2872232" y="1325802"/>
            <a:ext cx="1376947" cy="117642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1600" kern="1200" dirty="0" smtClean="0"/>
              <a:t>Shared Ledger</a:t>
            </a:r>
            <a:endParaRPr lang="en-GB" sz="1600" kern="1200" dirty="0"/>
          </a:p>
        </p:txBody>
      </p:sp>
      <p:sp>
        <p:nvSpPr>
          <p:cNvPr id="9" name="Rectangle 8"/>
          <p:cNvSpPr/>
          <p:nvPr/>
        </p:nvSpPr>
        <p:spPr>
          <a:xfrm>
            <a:off x="4963089" y="2989092"/>
            <a:ext cx="1376947" cy="1176421"/>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1600" kern="1200" dirty="0" smtClean="0"/>
              <a:t>Consensus</a:t>
            </a:r>
            <a:endParaRPr lang="en-GB" sz="1400" kern="1200" dirty="0"/>
          </a:p>
        </p:txBody>
      </p:sp>
      <p:sp>
        <p:nvSpPr>
          <p:cNvPr id="14" name="Rectangle 13"/>
          <p:cNvSpPr/>
          <p:nvPr/>
        </p:nvSpPr>
        <p:spPr>
          <a:xfrm>
            <a:off x="566440" y="3260364"/>
            <a:ext cx="2027646" cy="896854"/>
          </a:xfrm>
          <a:prstGeom prst="rect">
            <a:avLst/>
          </a:prstGeom>
          <a:noFill/>
          <a:ln w="254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r"/>
            <a:r>
              <a:rPr lang="en-GB" sz="1200" kern="1200" dirty="0" smtClean="0">
                <a:solidFill>
                  <a:schemeClr val="tx1"/>
                </a:solidFill>
              </a:rPr>
              <a:t>Ensuring </a:t>
            </a:r>
            <a:r>
              <a:rPr lang="en-GB" sz="1200" dirty="0" smtClean="0">
                <a:solidFill>
                  <a:schemeClr val="tx1"/>
                </a:solidFill>
              </a:rPr>
              <a:t>appropriate visibility; transactions are </a:t>
            </a:r>
            <a:r>
              <a:rPr lang="en-GB" sz="1200" kern="1200" dirty="0" smtClean="0">
                <a:solidFill>
                  <a:schemeClr val="tx1"/>
                </a:solidFill>
              </a:rPr>
              <a:t>secure, authenticated &amp; verifiable</a:t>
            </a:r>
            <a:endParaRPr lang="en-GB" sz="1200" kern="1200" dirty="0">
              <a:solidFill>
                <a:schemeClr val="tx1"/>
              </a:solidFill>
            </a:endParaRPr>
          </a:p>
        </p:txBody>
      </p:sp>
      <p:sp>
        <p:nvSpPr>
          <p:cNvPr id="15" name="Rectangle 14"/>
          <p:cNvSpPr/>
          <p:nvPr/>
        </p:nvSpPr>
        <p:spPr>
          <a:xfrm>
            <a:off x="6576971" y="1370265"/>
            <a:ext cx="2027647" cy="681617"/>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1200" kern="1200" dirty="0" smtClean="0">
                <a:solidFill>
                  <a:schemeClr val="tx1"/>
                </a:solidFill>
              </a:rPr>
              <a:t>Business </a:t>
            </a:r>
            <a:r>
              <a:rPr lang="en-GB" sz="1200" dirty="0" smtClean="0">
                <a:solidFill>
                  <a:schemeClr val="tx1"/>
                </a:solidFill>
              </a:rPr>
              <a:t>terms </a:t>
            </a:r>
            <a:r>
              <a:rPr lang="en-GB" sz="1200" kern="1200" dirty="0" smtClean="0">
                <a:solidFill>
                  <a:schemeClr val="tx1"/>
                </a:solidFill>
              </a:rPr>
              <a:t>embedded in transaction database &amp; executed with transactions</a:t>
            </a:r>
            <a:endParaRPr lang="en-GB" sz="1200" kern="1200" dirty="0">
              <a:solidFill>
                <a:schemeClr val="tx1"/>
              </a:solidFill>
            </a:endParaRPr>
          </a:p>
        </p:txBody>
      </p:sp>
      <p:sp>
        <p:nvSpPr>
          <p:cNvPr id="16" name="Rectangle 15"/>
          <p:cNvSpPr/>
          <p:nvPr/>
        </p:nvSpPr>
        <p:spPr>
          <a:xfrm>
            <a:off x="6576971" y="3475601"/>
            <a:ext cx="1995957" cy="681617"/>
          </a:xfrm>
          <a:prstGeom prst="rect">
            <a:avLst/>
          </a:prstGeom>
          <a:noFill/>
          <a:ln w="254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1200" dirty="0" smtClean="0">
                <a:solidFill>
                  <a:schemeClr val="tx1"/>
                </a:solidFill>
              </a:rPr>
              <a:t>All p</a:t>
            </a:r>
            <a:r>
              <a:rPr lang="en-GB" sz="1200" kern="1200" dirty="0" smtClean="0">
                <a:solidFill>
                  <a:schemeClr val="tx1"/>
                </a:solidFill>
              </a:rPr>
              <a:t>arties agree to network verified transaction  </a:t>
            </a:r>
            <a:endParaRPr lang="en-GB" sz="1200" kern="1200" dirty="0">
              <a:solidFill>
                <a:schemeClr val="tx1"/>
              </a:solidFill>
            </a:endParaRPr>
          </a:p>
        </p:txBody>
      </p:sp>
      <p:sp>
        <p:nvSpPr>
          <p:cNvPr id="17" name="Rectangle 16"/>
          <p:cNvSpPr/>
          <p:nvPr/>
        </p:nvSpPr>
        <p:spPr>
          <a:xfrm>
            <a:off x="598129" y="1325802"/>
            <a:ext cx="1995957" cy="681617"/>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r"/>
            <a:r>
              <a:rPr lang="en-GB" sz="1200" dirty="0" smtClean="0">
                <a:solidFill>
                  <a:schemeClr val="tx1"/>
                </a:solidFill>
              </a:rPr>
              <a:t>Append-only distributed </a:t>
            </a:r>
            <a:r>
              <a:rPr lang="en-GB" sz="1200" dirty="0" smtClean="0">
                <a:solidFill>
                  <a:srgbClr val="268ABF"/>
                </a:solidFill>
              </a:rPr>
              <a:t>system of record</a:t>
            </a:r>
            <a:r>
              <a:rPr lang="en-GB" sz="1200" dirty="0" smtClean="0">
                <a:solidFill>
                  <a:schemeClr val="tx1"/>
                </a:solidFill>
              </a:rPr>
              <a:t> shared across business network</a:t>
            </a:r>
            <a:endParaRPr lang="en-GB" sz="1200" kern="1200" dirty="0">
              <a:solidFill>
                <a:schemeClr val="tx1"/>
              </a:solidFill>
            </a:endParaRPr>
          </a:p>
        </p:txBody>
      </p:sp>
      <p:sp>
        <p:nvSpPr>
          <p:cNvPr id="19" name="TextBox 18"/>
          <p:cNvSpPr txBox="1"/>
          <p:nvPr/>
        </p:nvSpPr>
        <p:spPr>
          <a:xfrm>
            <a:off x="0" y="4408853"/>
            <a:ext cx="9143999" cy="646331"/>
          </a:xfrm>
          <a:prstGeom prst="rect">
            <a:avLst/>
          </a:prstGeom>
          <a:noFill/>
        </p:spPr>
        <p:txBody>
          <a:bodyPr wrap="square" rtlCol="0">
            <a:spAutoFit/>
          </a:bodyPr>
          <a:lstStyle/>
          <a:p>
            <a:pPr algn="ctr"/>
            <a:r>
              <a:rPr lang="en-US" b="1" dirty="0">
                <a:solidFill>
                  <a:srgbClr val="268ABF"/>
                </a:solidFill>
              </a:rPr>
              <a:t>B</a:t>
            </a:r>
            <a:r>
              <a:rPr lang="en-US" b="1" dirty="0" smtClean="0">
                <a:solidFill>
                  <a:srgbClr val="268ABF"/>
                </a:solidFill>
              </a:rPr>
              <a:t>roader participation, lower cost, increased efficiency</a:t>
            </a:r>
            <a:endParaRPr lang="en-US" dirty="0"/>
          </a:p>
          <a:p>
            <a:pPr algn="ctr"/>
            <a:endParaRPr lang="en-US" dirty="0"/>
          </a:p>
        </p:txBody>
      </p:sp>
      <p:sp>
        <p:nvSpPr>
          <p:cNvPr id="18" name="Rectangle 17"/>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spTree>
    <p:extLst>
      <p:ext uri="{BB962C8B-B14F-4D97-AF65-F5344CB8AC3E}">
        <p14:creationId xmlns:p14="http://schemas.microsoft.com/office/powerpoint/2010/main" val="3770082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Ledger</a:t>
            </a:r>
            <a:endParaRPr lang="en-US" dirty="0"/>
          </a:p>
        </p:txBody>
      </p:sp>
      <p:sp>
        <p:nvSpPr>
          <p:cNvPr id="3" name="Content Placeholder 2"/>
          <p:cNvSpPr>
            <a:spLocks noGrp="1"/>
          </p:cNvSpPr>
          <p:nvPr>
            <p:ph idx="1"/>
          </p:nvPr>
        </p:nvSpPr>
        <p:spPr>
          <a:xfrm>
            <a:off x="4575053" y="1231902"/>
            <a:ext cx="4200034" cy="3394472"/>
          </a:xfrm>
        </p:spPr>
        <p:txBody>
          <a:bodyPr/>
          <a:lstStyle/>
          <a:p>
            <a:r>
              <a:rPr lang="en-US" dirty="0" smtClean="0"/>
              <a:t>Records all transactions across business network</a:t>
            </a:r>
          </a:p>
          <a:p>
            <a:r>
              <a:rPr lang="en-US" dirty="0" smtClean="0"/>
              <a:t>Shared between participants</a:t>
            </a:r>
          </a:p>
          <a:p>
            <a:r>
              <a:rPr lang="en-US" dirty="0" smtClean="0"/>
              <a:t>Participants have own copy through replication</a:t>
            </a:r>
          </a:p>
          <a:p>
            <a:r>
              <a:rPr lang="en-US" dirty="0" smtClean="0"/>
              <a:t>Permissioned, so participants see only appropriate transactions</a:t>
            </a:r>
          </a:p>
          <a:p>
            <a:r>
              <a:rPr lang="en-US" dirty="0" smtClean="0"/>
              <a:t>THE shared system of record</a:t>
            </a:r>
          </a:p>
        </p:txBody>
      </p:sp>
      <p:pic>
        <p:nvPicPr>
          <p:cNvPr id="4" name="Picture 3" descr="ledg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19" y="1368029"/>
            <a:ext cx="3988592" cy="1781571"/>
          </a:xfrm>
          <a:prstGeom prst="rect">
            <a:avLst/>
          </a:prstGeom>
        </p:spPr>
      </p:pic>
      <p:sp>
        <p:nvSpPr>
          <p:cNvPr id="6" name="Rectangle 5"/>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spTree>
    <p:extLst>
      <p:ext uri="{BB962C8B-B14F-4D97-AF65-F5344CB8AC3E}">
        <p14:creationId xmlns:p14="http://schemas.microsoft.com/office/powerpoint/2010/main" val="3416543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Contract</a:t>
            </a:r>
            <a:endParaRPr lang="en-US" dirty="0"/>
          </a:p>
        </p:txBody>
      </p:sp>
      <p:sp>
        <p:nvSpPr>
          <p:cNvPr id="3" name="Content Placeholder 2"/>
          <p:cNvSpPr>
            <a:spLocks noGrp="1"/>
          </p:cNvSpPr>
          <p:nvPr>
            <p:ph sz="half" idx="1"/>
          </p:nvPr>
        </p:nvSpPr>
        <p:spPr>
          <a:xfrm>
            <a:off x="375019" y="1200151"/>
            <a:ext cx="4038600" cy="3545722"/>
          </a:xfrm>
        </p:spPr>
        <p:txBody>
          <a:bodyPr>
            <a:normAutofit/>
          </a:bodyPr>
          <a:lstStyle/>
          <a:p>
            <a:r>
              <a:rPr lang="en-US" dirty="0"/>
              <a:t>B</a:t>
            </a:r>
            <a:r>
              <a:rPr lang="en-US" dirty="0" smtClean="0"/>
              <a:t>usiness </a:t>
            </a:r>
            <a:r>
              <a:rPr lang="en-US" dirty="0"/>
              <a:t>rules implied by the </a:t>
            </a:r>
            <a:r>
              <a:rPr lang="en-US" dirty="0" smtClean="0"/>
              <a:t>contract . . </a:t>
            </a:r>
          </a:p>
          <a:p>
            <a:r>
              <a:rPr lang="en-US" dirty="0" smtClean="0"/>
              <a:t>. . embedded </a:t>
            </a:r>
            <a:r>
              <a:rPr lang="en-US" dirty="0"/>
              <a:t>in the </a:t>
            </a:r>
            <a:r>
              <a:rPr lang="en-US" dirty="0" smtClean="0"/>
              <a:t>Blockchain &amp; </a:t>
            </a:r>
          </a:p>
          <a:p>
            <a:r>
              <a:rPr lang="en-US" dirty="0" smtClean="0"/>
              <a:t>executed </a:t>
            </a:r>
            <a:r>
              <a:rPr lang="en-US" dirty="0"/>
              <a:t>with the </a:t>
            </a:r>
            <a:r>
              <a:rPr lang="en-US" dirty="0" smtClean="0"/>
              <a:t>transaction</a:t>
            </a:r>
          </a:p>
          <a:p>
            <a:r>
              <a:rPr lang="en-US" dirty="0" smtClean="0"/>
              <a:t>Verifiable, signed</a:t>
            </a:r>
          </a:p>
          <a:p>
            <a:r>
              <a:rPr lang="en-US" dirty="0" smtClean="0"/>
              <a:t>Encoded in programming language</a:t>
            </a:r>
          </a:p>
          <a:p>
            <a:r>
              <a:rPr lang="en-US" dirty="0" smtClean="0"/>
              <a:t>Example:</a:t>
            </a:r>
          </a:p>
          <a:p>
            <a:pPr lvl="1"/>
            <a:r>
              <a:rPr lang="en-US" dirty="0" smtClean="0"/>
              <a:t>Defines contractual conditions under which corporate Bond transfer occurs</a:t>
            </a:r>
          </a:p>
        </p:txBody>
      </p:sp>
      <p:pic>
        <p:nvPicPr>
          <p:cNvPr id="5" name="Content Placeholder 4" descr="S-Contract.jpg"/>
          <p:cNvPicPr>
            <a:picLocks noGrp="1" noChangeAspect="1"/>
          </p:cNvPicPr>
          <p:nvPr>
            <p:ph sz="half" idx="2"/>
          </p:nvPr>
        </p:nvPicPr>
        <p:blipFill>
          <a:blip r:embed="rId2">
            <a:extLst>
              <a:ext uri="{28A0092B-C50C-407E-A947-70E740481C1C}">
                <a14:useLocalDpi xmlns:a14="http://schemas.microsoft.com/office/drawing/2010/main" val="0"/>
              </a:ext>
            </a:extLst>
          </a:blip>
          <a:srcRect t="7165" b="7165"/>
          <a:stretch>
            <a:fillRect/>
          </a:stretch>
        </p:blipFill>
        <p:spPr/>
      </p:pic>
      <p:sp>
        <p:nvSpPr>
          <p:cNvPr id="7" name="Rectangle 6"/>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spTree>
    <p:extLst>
      <p:ext uri="{BB962C8B-B14F-4D97-AF65-F5344CB8AC3E}">
        <p14:creationId xmlns:p14="http://schemas.microsoft.com/office/powerpoint/2010/main" val="1977504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a:t>
            </a:r>
            <a:endParaRPr lang="en-US" dirty="0"/>
          </a:p>
        </p:txBody>
      </p:sp>
      <p:pic>
        <p:nvPicPr>
          <p:cNvPr id="7" name="Content Placeholder 6" descr="sn-cryptography_0.jpg"/>
          <p:cNvPicPr>
            <a:picLocks noGrp="1" noChangeAspect="1"/>
          </p:cNvPicPr>
          <p:nvPr>
            <p:ph sz="half" idx="1"/>
          </p:nvPr>
        </p:nvPicPr>
        <p:blipFill>
          <a:blip r:embed="rId3">
            <a:extLst>
              <a:ext uri="{28A0092B-C50C-407E-A947-70E740481C1C}">
                <a14:useLocalDpi xmlns:a14="http://schemas.microsoft.com/office/drawing/2010/main" val="0"/>
              </a:ext>
            </a:extLst>
          </a:blip>
          <a:srcRect l="5379" r="5379"/>
          <a:stretch>
            <a:fillRect/>
          </a:stretch>
        </p:blipFill>
        <p:spPr>
          <a:xfrm>
            <a:off x="561598" y="1063229"/>
            <a:ext cx="3083398" cy="2591618"/>
          </a:xfrm>
        </p:spPr>
      </p:pic>
      <p:sp>
        <p:nvSpPr>
          <p:cNvPr id="6" name="Content Placeholder 5"/>
          <p:cNvSpPr>
            <a:spLocks noGrp="1"/>
          </p:cNvSpPr>
          <p:nvPr>
            <p:ph sz="half" idx="2"/>
          </p:nvPr>
        </p:nvSpPr>
        <p:spPr>
          <a:xfrm>
            <a:off x="3872116" y="1063229"/>
            <a:ext cx="5033750" cy="3394472"/>
          </a:xfrm>
        </p:spPr>
        <p:txBody>
          <a:bodyPr>
            <a:normAutofit/>
          </a:bodyPr>
          <a:lstStyle/>
          <a:p>
            <a:pPr marL="266700" indent="-266700"/>
            <a:r>
              <a:rPr lang="en-US" dirty="0" smtClean="0"/>
              <a:t>Ledger is </a:t>
            </a:r>
            <a:r>
              <a:rPr lang="en-US" dirty="0" smtClean="0">
                <a:solidFill>
                  <a:srgbClr val="51A7F9"/>
                </a:solidFill>
              </a:rPr>
              <a:t>shared</a:t>
            </a:r>
            <a:r>
              <a:rPr lang="en-US" dirty="0" smtClean="0"/>
              <a:t>, but participants require </a:t>
            </a:r>
            <a:r>
              <a:rPr lang="en-US" dirty="0" smtClean="0">
                <a:solidFill>
                  <a:srgbClr val="51A7F9"/>
                </a:solidFill>
              </a:rPr>
              <a:t>privacy</a:t>
            </a:r>
          </a:p>
          <a:p>
            <a:pPr marL="266700" indent="-266700"/>
            <a:r>
              <a:rPr lang="en-US" dirty="0" smtClean="0"/>
              <a:t>Participants need:</a:t>
            </a:r>
          </a:p>
          <a:p>
            <a:pPr marL="496888" lvl="1" indent="-266700"/>
            <a:r>
              <a:rPr lang="en-US" dirty="0" smtClean="0">
                <a:solidFill>
                  <a:srgbClr val="51A7F9"/>
                </a:solidFill>
              </a:rPr>
              <a:t>Transactions</a:t>
            </a:r>
            <a:r>
              <a:rPr lang="en-US" dirty="0" smtClean="0"/>
              <a:t> to be </a:t>
            </a:r>
            <a:r>
              <a:rPr lang="en-US" dirty="0" smtClean="0">
                <a:solidFill>
                  <a:srgbClr val="51A7F9"/>
                </a:solidFill>
              </a:rPr>
              <a:t>private</a:t>
            </a:r>
          </a:p>
          <a:p>
            <a:pPr marL="496888" lvl="1" indent="-266700"/>
            <a:r>
              <a:rPr lang="en-US" dirty="0">
                <a:solidFill>
                  <a:srgbClr val="51A7F9"/>
                </a:solidFill>
              </a:rPr>
              <a:t>I</a:t>
            </a:r>
            <a:r>
              <a:rPr lang="en-US" dirty="0" smtClean="0">
                <a:solidFill>
                  <a:srgbClr val="51A7F9"/>
                </a:solidFill>
              </a:rPr>
              <a:t>dentity</a:t>
            </a:r>
            <a:r>
              <a:rPr lang="en-US" dirty="0" smtClean="0"/>
              <a:t> not linked to a </a:t>
            </a:r>
            <a:r>
              <a:rPr lang="en-US" dirty="0" smtClean="0">
                <a:solidFill>
                  <a:srgbClr val="51A7F9"/>
                </a:solidFill>
              </a:rPr>
              <a:t>transaction</a:t>
            </a:r>
          </a:p>
          <a:p>
            <a:pPr marL="266700" indent="-266700"/>
            <a:r>
              <a:rPr lang="en-US" dirty="0" smtClean="0"/>
              <a:t>Transactions need to be authenticated</a:t>
            </a:r>
          </a:p>
          <a:p>
            <a:pPr marL="266700" indent="-266700"/>
            <a:r>
              <a:rPr lang="en-US" dirty="0" smtClean="0">
                <a:solidFill>
                  <a:srgbClr val="51A7F9"/>
                </a:solidFill>
              </a:rPr>
              <a:t>Cryptography</a:t>
            </a:r>
            <a:r>
              <a:rPr lang="en-US" dirty="0" smtClean="0"/>
              <a:t> central to these processes</a:t>
            </a:r>
          </a:p>
        </p:txBody>
      </p:sp>
      <p:sp>
        <p:nvSpPr>
          <p:cNvPr id="4" name="Rectangle 3"/>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spTree>
    <p:extLst>
      <p:ext uri="{BB962C8B-B14F-4D97-AF65-F5344CB8AC3E}">
        <p14:creationId xmlns:p14="http://schemas.microsoft.com/office/powerpoint/2010/main" val="2057884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Consensus</a:t>
            </a:r>
            <a:endParaRPr lang="en-US" dirty="0"/>
          </a:p>
        </p:txBody>
      </p:sp>
      <p:sp>
        <p:nvSpPr>
          <p:cNvPr id="5" name="Content Placeholder 4"/>
          <p:cNvSpPr>
            <a:spLocks noGrp="1"/>
          </p:cNvSpPr>
          <p:nvPr>
            <p:ph sz="half" idx="1"/>
          </p:nvPr>
        </p:nvSpPr>
        <p:spPr>
          <a:xfrm>
            <a:off x="375018" y="880535"/>
            <a:ext cx="4997820" cy="3971900"/>
          </a:xfrm>
        </p:spPr>
        <p:txBody>
          <a:bodyPr>
            <a:normAutofit fontScale="85000" lnSpcReduction="20000"/>
          </a:bodyPr>
          <a:lstStyle/>
          <a:p>
            <a:r>
              <a:rPr lang="en-US" dirty="0" smtClean="0"/>
              <a:t>… the process by which transaction are verified</a:t>
            </a:r>
          </a:p>
          <a:p>
            <a:r>
              <a:rPr lang="en-US" dirty="0"/>
              <a:t>When participants are anonymous </a:t>
            </a:r>
          </a:p>
          <a:p>
            <a:pPr lvl="1"/>
            <a:r>
              <a:rPr lang="en-US" dirty="0" smtClean="0"/>
              <a:t>Commitment is expensive</a:t>
            </a:r>
          </a:p>
          <a:p>
            <a:pPr lvl="1"/>
            <a:r>
              <a:rPr lang="en-US" i="1" dirty="0" err="1" smtClean="0"/>
              <a:t>Bitcoin</a:t>
            </a:r>
            <a:r>
              <a:rPr lang="en-US" i="1" dirty="0" smtClean="0"/>
              <a:t> </a:t>
            </a:r>
            <a:r>
              <a:rPr lang="en-US" i="1" dirty="0"/>
              <a:t>cryptographic mining </a:t>
            </a:r>
            <a:r>
              <a:rPr lang="en-US" dirty="0"/>
              <a:t>provides verification for anonymous participants but at significant compute cost (proof of work)</a:t>
            </a:r>
            <a:endParaRPr lang="en-US" dirty="0" smtClean="0"/>
          </a:p>
          <a:p>
            <a:r>
              <a:rPr lang="en-US" dirty="0" smtClean="0"/>
              <a:t>When participants are known &amp; trusted </a:t>
            </a:r>
          </a:p>
          <a:p>
            <a:pPr lvl="1"/>
            <a:r>
              <a:rPr lang="en-US" dirty="0" smtClean="0"/>
              <a:t>Commitment possible at low cost</a:t>
            </a:r>
          </a:p>
          <a:p>
            <a:r>
              <a:rPr lang="en-US" dirty="0" smtClean="0"/>
              <a:t>Multiple alternatives</a:t>
            </a:r>
          </a:p>
          <a:p>
            <a:pPr lvl="1"/>
            <a:r>
              <a:rPr lang="en-US" dirty="0" smtClean="0">
                <a:solidFill>
                  <a:srgbClr val="51A7F9"/>
                </a:solidFill>
              </a:rPr>
              <a:t>proof </a:t>
            </a:r>
            <a:r>
              <a:rPr lang="en-US" dirty="0">
                <a:solidFill>
                  <a:srgbClr val="51A7F9"/>
                </a:solidFill>
              </a:rPr>
              <a:t>of </a:t>
            </a:r>
            <a:r>
              <a:rPr lang="en-US" dirty="0" smtClean="0">
                <a:solidFill>
                  <a:srgbClr val="51A7F9"/>
                </a:solidFill>
              </a:rPr>
              <a:t>stake </a:t>
            </a:r>
            <a:r>
              <a:rPr lang="en-US" dirty="0" smtClean="0">
                <a:solidFill>
                  <a:srgbClr val="6D7777"/>
                </a:solidFill>
              </a:rPr>
              <a:t>where</a:t>
            </a:r>
            <a:r>
              <a:rPr lang="en-US" dirty="0" smtClean="0">
                <a:solidFill>
                  <a:srgbClr val="51A7F9"/>
                </a:solidFill>
              </a:rPr>
              <a:t> </a:t>
            </a:r>
            <a:r>
              <a:rPr lang="en-US" dirty="0" smtClean="0"/>
              <a:t>fraudulent transactions cost validators (e.g. transaction bond)</a:t>
            </a:r>
          </a:p>
          <a:p>
            <a:pPr lvl="1"/>
            <a:r>
              <a:rPr lang="en-US" dirty="0" smtClean="0">
                <a:solidFill>
                  <a:srgbClr val="51A7F9"/>
                </a:solidFill>
              </a:rPr>
              <a:t>multi-signature </a:t>
            </a:r>
            <a:r>
              <a:rPr lang="en-US" dirty="0" smtClean="0"/>
              <a:t>(e.g. 3 out of 5 participants agree)</a:t>
            </a:r>
          </a:p>
          <a:p>
            <a:pPr lvl="1"/>
            <a:r>
              <a:rPr lang="en-US" dirty="0" smtClean="0">
                <a:solidFill>
                  <a:srgbClr val="51A7F9"/>
                </a:solidFill>
              </a:rPr>
              <a:t>PBFT </a:t>
            </a:r>
            <a:r>
              <a:rPr lang="en-US" dirty="0" smtClean="0"/>
              <a:t>(</a:t>
            </a:r>
            <a:r>
              <a:rPr lang="en-US" dirty="0"/>
              <a:t>c</a:t>
            </a:r>
            <a:r>
              <a:rPr lang="en-US" dirty="0" smtClean="0"/>
              <a:t>ross checked secure message exchange)</a:t>
            </a:r>
          </a:p>
          <a:p>
            <a:r>
              <a:rPr lang="en-US" dirty="0" smtClean="0">
                <a:solidFill>
                  <a:srgbClr val="51A7F9"/>
                </a:solidFill>
              </a:rPr>
              <a:t>Industrial Blockchain needs “pluggable” consensus</a:t>
            </a:r>
          </a:p>
        </p:txBody>
      </p:sp>
      <p:sp>
        <p:nvSpPr>
          <p:cNvPr id="4" name="Rectangle 3"/>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pic>
        <p:nvPicPr>
          <p:cNvPr id="6" name="Content Placeholder 5" descr="consensus.jp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470" t="10335" r="4470" b="11467"/>
          <a:stretch/>
        </p:blipFill>
        <p:spPr>
          <a:xfrm>
            <a:off x="5678271" y="1200151"/>
            <a:ext cx="3008529" cy="1977359"/>
          </a:xfrm>
        </p:spPr>
      </p:pic>
      <p:pic>
        <p:nvPicPr>
          <p:cNvPr id="7" name="Picture 6"/>
          <p:cNvPicPr>
            <a:picLocks noChangeAspect="1"/>
          </p:cNvPicPr>
          <p:nvPr/>
        </p:nvPicPr>
        <p:blipFill>
          <a:blip r:embed="rId4"/>
          <a:stretch>
            <a:fillRect/>
          </a:stretch>
        </p:blipFill>
        <p:spPr>
          <a:xfrm>
            <a:off x="825134" y="1823754"/>
            <a:ext cx="650441" cy="135596"/>
          </a:xfrm>
          <a:prstGeom prst="rect">
            <a:avLst/>
          </a:prstGeom>
          <a:solidFill>
            <a:schemeClr val="bg1"/>
          </a:solidFill>
        </p:spPr>
      </p:pic>
    </p:spTree>
    <p:extLst>
      <p:ext uri="{BB962C8B-B14F-4D97-AF65-F5344CB8AC3E}">
        <p14:creationId xmlns:p14="http://schemas.microsoft.com/office/powerpoint/2010/main" val="1359376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4" name="Rectangle 3"/>
          <p:cNvSpPr/>
          <p:nvPr/>
        </p:nvSpPr>
        <p:spPr>
          <a:xfrm>
            <a:off x="1514996" y="883163"/>
            <a:ext cx="1138873" cy="1023488"/>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What</a:t>
            </a:r>
            <a:endParaRPr lang="en-US" dirty="0"/>
          </a:p>
        </p:txBody>
      </p:sp>
      <p:sp>
        <p:nvSpPr>
          <p:cNvPr id="5" name="Rectangle 4"/>
          <p:cNvSpPr/>
          <p:nvPr/>
        </p:nvSpPr>
        <p:spPr>
          <a:xfrm>
            <a:off x="1514996" y="2141735"/>
            <a:ext cx="1138873" cy="1023488"/>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Why</a:t>
            </a:r>
            <a:endParaRPr lang="en-US" dirty="0"/>
          </a:p>
        </p:txBody>
      </p:sp>
      <p:sp>
        <p:nvSpPr>
          <p:cNvPr id="6" name="Rectangle 5"/>
          <p:cNvSpPr/>
          <p:nvPr/>
        </p:nvSpPr>
        <p:spPr>
          <a:xfrm>
            <a:off x="1514996" y="3459002"/>
            <a:ext cx="1138873" cy="1023488"/>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How</a:t>
            </a:r>
            <a:endParaRPr lang="en-US" dirty="0"/>
          </a:p>
        </p:txBody>
      </p:sp>
      <p:sp>
        <p:nvSpPr>
          <p:cNvPr id="7" name="Rectangle 6"/>
          <p:cNvSpPr/>
          <p:nvPr/>
        </p:nvSpPr>
        <p:spPr>
          <a:xfrm>
            <a:off x="2806269" y="883163"/>
            <a:ext cx="4302308" cy="1023488"/>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lumMod val="75000"/>
                  </a:schemeClr>
                </a:solidFill>
              </a:rPr>
              <a:t>. . are Blockchain technologies ?</a:t>
            </a:r>
            <a:endParaRPr lang="en-US" dirty="0">
              <a:solidFill>
                <a:schemeClr val="bg1">
                  <a:lumMod val="75000"/>
                </a:schemeClr>
              </a:solidFill>
            </a:endParaRPr>
          </a:p>
        </p:txBody>
      </p:sp>
      <p:sp>
        <p:nvSpPr>
          <p:cNvPr id="8" name="Rectangle 7"/>
          <p:cNvSpPr/>
          <p:nvPr/>
        </p:nvSpPr>
        <p:spPr>
          <a:xfrm>
            <a:off x="2806269" y="2141735"/>
            <a:ext cx="4302308" cy="1023488"/>
          </a:xfrm>
          <a:prstGeom prst="rect">
            <a:avLst/>
          </a:prstGeom>
          <a:no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 . is it relevant for our business?</a:t>
            </a:r>
            <a:endParaRPr lang="en-US" dirty="0">
              <a:solidFill>
                <a:schemeClr val="tx1"/>
              </a:solidFill>
            </a:endParaRPr>
          </a:p>
        </p:txBody>
      </p:sp>
      <p:sp>
        <p:nvSpPr>
          <p:cNvPr id="9" name="Rectangle 8"/>
          <p:cNvSpPr/>
          <p:nvPr/>
        </p:nvSpPr>
        <p:spPr>
          <a:xfrm>
            <a:off x="2806269" y="3459002"/>
            <a:ext cx="4302308" cy="1023488"/>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BFBFBF"/>
                </a:solidFill>
              </a:rPr>
              <a:t>. . can IBM help us apply Blockchain?</a:t>
            </a:r>
            <a:endParaRPr lang="en-US" dirty="0">
              <a:solidFill>
                <a:srgbClr val="BFBFBF"/>
              </a:solidFill>
            </a:endParaRPr>
          </a:p>
        </p:txBody>
      </p:sp>
    </p:spTree>
    <p:extLst>
      <p:ext uri="{BB962C8B-B14F-4D97-AF65-F5344CB8AC3E}">
        <p14:creationId xmlns:p14="http://schemas.microsoft.com/office/powerpoint/2010/main" val="4268512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19" y="187645"/>
            <a:ext cx="8229600" cy="857250"/>
          </a:xfrm>
        </p:spPr>
        <p:txBody>
          <a:bodyPr/>
          <a:lstStyle/>
          <a:p>
            <a:r>
              <a:rPr lang="en-US" dirty="0" smtClean="0"/>
              <a:t>Blockchain Benefits</a:t>
            </a:r>
            <a:endParaRPr lang="en-US" dirty="0"/>
          </a:p>
        </p:txBody>
      </p:sp>
      <p:sp>
        <p:nvSpPr>
          <p:cNvPr id="29" name="Rectangle 28"/>
          <p:cNvSpPr/>
          <p:nvPr/>
        </p:nvSpPr>
        <p:spPr>
          <a:xfrm>
            <a:off x="1173219" y="1522781"/>
            <a:ext cx="1446269" cy="1488668"/>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Saves</a:t>
            </a:r>
            <a:endParaRPr lang="en-US" dirty="0"/>
          </a:p>
        </p:txBody>
      </p:sp>
      <p:sp>
        <p:nvSpPr>
          <p:cNvPr id="30" name="Rectangle 29"/>
          <p:cNvSpPr/>
          <p:nvPr/>
        </p:nvSpPr>
        <p:spPr>
          <a:xfrm>
            <a:off x="3829870" y="1522781"/>
            <a:ext cx="1446269" cy="148866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Removes</a:t>
            </a:r>
            <a:endParaRPr lang="en-US" dirty="0"/>
          </a:p>
        </p:txBody>
      </p:sp>
      <p:sp>
        <p:nvSpPr>
          <p:cNvPr id="31" name="Rectangle 30"/>
          <p:cNvSpPr/>
          <p:nvPr/>
        </p:nvSpPr>
        <p:spPr>
          <a:xfrm>
            <a:off x="6396763" y="1522781"/>
            <a:ext cx="1446269" cy="1488668"/>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Reduces</a:t>
            </a:r>
            <a:endParaRPr lang="en-US" dirty="0"/>
          </a:p>
        </p:txBody>
      </p:sp>
      <p:pic>
        <p:nvPicPr>
          <p:cNvPr id="32" name="image10.png"/>
          <p:cNvPicPr>
            <a:picLocks noChangeAspect="1"/>
          </p:cNvPicPr>
          <p:nvPr/>
        </p:nvPicPr>
        <p:blipFill>
          <a:blip r:embed="rId3">
            <a:extLst/>
          </a:blip>
          <a:stretch>
            <a:fillRect/>
          </a:stretch>
        </p:blipFill>
        <p:spPr>
          <a:xfrm>
            <a:off x="1571768" y="1930025"/>
            <a:ext cx="654724" cy="654725"/>
          </a:xfrm>
          <a:prstGeom prst="rect">
            <a:avLst/>
          </a:prstGeom>
          <a:ln w="12700">
            <a:miter lim="400000"/>
          </a:ln>
        </p:spPr>
      </p:pic>
      <p:pic>
        <p:nvPicPr>
          <p:cNvPr id="33" name="image9.png"/>
          <p:cNvPicPr>
            <a:picLocks noChangeAspect="1"/>
          </p:cNvPicPr>
          <p:nvPr/>
        </p:nvPicPr>
        <p:blipFill>
          <a:blip r:embed="rId4">
            <a:extLst/>
          </a:blip>
          <a:stretch>
            <a:fillRect/>
          </a:stretch>
        </p:blipFill>
        <p:spPr>
          <a:xfrm>
            <a:off x="4143789" y="2071469"/>
            <a:ext cx="783303" cy="522203"/>
          </a:xfrm>
          <a:prstGeom prst="rect">
            <a:avLst/>
          </a:prstGeom>
          <a:ln w="12700">
            <a:miter lim="400000"/>
          </a:ln>
        </p:spPr>
      </p:pic>
      <p:pic>
        <p:nvPicPr>
          <p:cNvPr id="34" name="image8.png"/>
          <p:cNvPicPr>
            <a:picLocks noChangeAspect="1"/>
          </p:cNvPicPr>
          <p:nvPr/>
        </p:nvPicPr>
        <p:blipFill>
          <a:blip r:embed="rId5">
            <a:extLst/>
          </a:blip>
          <a:stretch>
            <a:fillRect/>
          </a:stretch>
        </p:blipFill>
        <p:spPr>
          <a:xfrm>
            <a:off x="6755242" y="1995447"/>
            <a:ext cx="706929" cy="612671"/>
          </a:xfrm>
          <a:prstGeom prst="rect">
            <a:avLst/>
          </a:prstGeom>
          <a:ln w="12700">
            <a:miter lim="400000"/>
          </a:ln>
        </p:spPr>
      </p:pic>
      <p:sp>
        <p:nvSpPr>
          <p:cNvPr id="35" name="TextBox 34"/>
          <p:cNvSpPr txBox="1"/>
          <p:nvPr/>
        </p:nvSpPr>
        <p:spPr>
          <a:xfrm>
            <a:off x="1627441" y="2632623"/>
            <a:ext cx="576963" cy="307777"/>
          </a:xfrm>
          <a:prstGeom prst="rect">
            <a:avLst/>
          </a:prstGeom>
          <a:noFill/>
        </p:spPr>
        <p:txBody>
          <a:bodyPr wrap="none" rtlCol="0">
            <a:spAutoFit/>
          </a:bodyPr>
          <a:lstStyle/>
          <a:p>
            <a:r>
              <a:rPr lang="en-US" sz="1400" dirty="0" smtClean="0">
                <a:solidFill>
                  <a:schemeClr val="bg1"/>
                </a:solidFill>
              </a:rPr>
              <a:t>Time</a:t>
            </a:r>
            <a:endParaRPr lang="en-US" sz="1400" dirty="0">
              <a:solidFill>
                <a:schemeClr val="bg1"/>
              </a:solidFill>
            </a:endParaRPr>
          </a:p>
        </p:txBody>
      </p:sp>
      <p:sp>
        <p:nvSpPr>
          <p:cNvPr id="37" name="TextBox 36"/>
          <p:cNvSpPr txBox="1"/>
          <p:nvPr/>
        </p:nvSpPr>
        <p:spPr>
          <a:xfrm>
            <a:off x="4275530" y="2647638"/>
            <a:ext cx="556563" cy="307777"/>
          </a:xfrm>
          <a:prstGeom prst="rect">
            <a:avLst/>
          </a:prstGeom>
          <a:noFill/>
        </p:spPr>
        <p:txBody>
          <a:bodyPr wrap="none" rtlCol="0">
            <a:spAutoFit/>
          </a:bodyPr>
          <a:lstStyle/>
          <a:p>
            <a:r>
              <a:rPr lang="en-US" sz="1400" dirty="0" smtClean="0">
                <a:solidFill>
                  <a:schemeClr val="bg1"/>
                </a:solidFill>
              </a:rPr>
              <a:t>Cost</a:t>
            </a:r>
            <a:endParaRPr lang="en-US" sz="1400" dirty="0">
              <a:solidFill>
                <a:schemeClr val="bg1"/>
              </a:solidFill>
            </a:endParaRPr>
          </a:p>
        </p:txBody>
      </p:sp>
      <p:sp>
        <p:nvSpPr>
          <p:cNvPr id="38" name="TextBox 37"/>
          <p:cNvSpPr txBox="1"/>
          <p:nvPr/>
        </p:nvSpPr>
        <p:spPr>
          <a:xfrm>
            <a:off x="6839384" y="2650737"/>
            <a:ext cx="543739" cy="307777"/>
          </a:xfrm>
          <a:prstGeom prst="rect">
            <a:avLst/>
          </a:prstGeom>
          <a:noFill/>
        </p:spPr>
        <p:txBody>
          <a:bodyPr wrap="none" rtlCol="0">
            <a:spAutoFit/>
          </a:bodyPr>
          <a:lstStyle/>
          <a:p>
            <a:r>
              <a:rPr lang="en-US" sz="1400" dirty="0" smtClean="0">
                <a:solidFill>
                  <a:schemeClr val="bg1"/>
                </a:solidFill>
              </a:rPr>
              <a:t>Risk</a:t>
            </a:r>
            <a:endParaRPr lang="en-US" sz="1400" dirty="0">
              <a:solidFill>
                <a:schemeClr val="bg1"/>
              </a:solidFill>
            </a:endParaRPr>
          </a:p>
        </p:txBody>
      </p:sp>
      <p:sp>
        <p:nvSpPr>
          <p:cNvPr id="39" name="TextBox 38"/>
          <p:cNvSpPr txBox="1"/>
          <p:nvPr/>
        </p:nvSpPr>
        <p:spPr>
          <a:xfrm>
            <a:off x="817217" y="3329346"/>
            <a:ext cx="2197652" cy="923330"/>
          </a:xfrm>
          <a:prstGeom prst="rect">
            <a:avLst/>
          </a:prstGeom>
          <a:noFill/>
        </p:spPr>
        <p:txBody>
          <a:bodyPr wrap="square" rtlCol="0">
            <a:spAutoFit/>
          </a:bodyPr>
          <a:lstStyle/>
          <a:p>
            <a:pPr algn="ctr"/>
            <a:r>
              <a:rPr lang="en-US" dirty="0" smtClean="0"/>
              <a:t>Transaction time from days to near instantaneous</a:t>
            </a:r>
            <a:endParaRPr lang="en-US" dirty="0"/>
          </a:p>
        </p:txBody>
      </p:sp>
      <p:sp>
        <p:nvSpPr>
          <p:cNvPr id="40" name="TextBox 39"/>
          <p:cNvSpPr txBox="1"/>
          <p:nvPr/>
        </p:nvSpPr>
        <p:spPr>
          <a:xfrm>
            <a:off x="3448878" y="3467846"/>
            <a:ext cx="2197652" cy="646331"/>
          </a:xfrm>
          <a:prstGeom prst="rect">
            <a:avLst/>
          </a:prstGeom>
          <a:noFill/>
        </p:spPr>
        <p:txBody>
          <a:bodyPr wrap="square" rtlCol="0">
            <a:spAutoFit/>
          </a:bodyPr>
          <a:lstStyle/>
          <a:p>
            <a:pPr algn="ctr"/>
            <a:r>
              <a:rPr lang="en-US" dirty="0" smtClean="0"/>
              <a:t>Overheads and cost intermediaries</a:t>
            </a:r>
            <a:endParaRPr lang="en-US" dirty="0"/>
          </a:p>
        </p:txBody>
      </p:sp>
      <p:sp>
        <p:nvSpPr>
          <p:cNvPr id="41" name="TextBox 40"/>
          <p:cNvSpPr txBox="1"/>
          <p:nvPr/>
        </p:nvSpPr>
        <p:spPr>
          <a:xfrm>
            <a:off x="6019800" y="3467846"/>
            <a:ext cx="2197652" cy="646331"/>
          </a:xfrm>
          <a:prstGeom prst="rect">
            <a:avLst/>
          </a:prstGeom>
          <a:noFill/>
        </p:spPr>
        <p:txBody>
          <a:bodyPr wrap="square" rtlCol="0">
            <a:spAutoFit/>
          </a:bodyPr>
          <a:lstStyle/>
          <a:p>
            <a:pPr algn="ctr"/>
            <a:r>
              <a:rPr lang="en-US" dirty="0" smtClean="0"/>
              <a:t>Tampering, fraud &amp; cyber crime</a:t>
            </a:r>
            <a:endParaRPr lang="en-US" dirty="0"/>
          </a:p>
        </p:txBody>
      </p:sp>
      <p:sp>
        <p:nvSpPr>
          <p:cNvPr id="42" name="Rectangle 41"/>
          <p:cNvSpPr/>
          <p:nvPr/>
        </p:nvSpPr>
        <p:spPr>
          <a:xfrm>
            <a:off x="7990041" y="205979"/>
            <a:ext cx="701380" cy="701271"/>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Why?</a:t>
            </a:r>
            <a:endParaRPr lang="en-US" sz="1400" dirty="0"/>
          </a:p>
        </p:txBody>
      </p:sp>
    </p:spTree>
    <p:extLst>
      <p:ext uri="{BB962C8B-B14F-4D97-AF65-F5344CB8AC3E}">
        <p14:creationId xmlns:p14="http://schemas.microsoft.com/office/powerpoint/2010/main" val="1703261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624465" y="1615345"/>
            <a:ext cx="4525185" cy="2718196"/>
            <a:chOff x="5054601" y="1847850"/>
            <a:chExt cx="3805314" cy="1933575"/>
          </a:xfrm>
        </p:grpSpPr>
        <p:pic>
          <p:nvPicPr>
            <p:cNvPr id="2" name="Picture 1"/>
            <p:cNvPicPr>
              <a:picLocks noChangeAspect="1"/>
            </p:cNvPicPr>
            <p:nvPr/>
          </p:nvPicPr>
          <p:blipFill>
            <a:blip r:embed="rId2"/>
            <a:stretch>
              <a:fillRect/>
            </a:stretch>
          </p:blipFill>
          <p:spPr>
            <a:xfrm>
              <a:off x="5054601" y="1847850"/>
              <a:ext cx="3805314" cy="1933575"/>
            </a:xfrm>
            <a:prstGeom prst="rect">
              <a:avLst/>
            </a:prstGeom>
          </p:spPr>
        </p:pic>
        <p:grpSp>
          <p:nvGrpSpPr>
            <p:cNvPr id="10" name="Group 9"/>
            <p:cNvGrpSpPr/>
            <p:nvPr/>
          </p:nvGrpSpPr>
          <p:grpSpPr>
            <a:xfrm>
              <a:off x="8092369" y="2314168"/>
              <a:ext cx="227878" cy="127673"/>
              <a:chOff x="8230053" y="1545163"/>
              <a:chExt cx="566815" cy="410637"/>
            </a:xfrm>
            <a:solidFill>
              <a:srgbClr val="CD8924"/>
            </a:solidFill>
          </p:grpSpPr>
          <p:sp>
            <p:nvSpPr>
              <p:cNvPr id="8" name="Rectangle 7"/>
              <p:cNvSpPr/>
              <p:nvPr/>
            </p:nvSpPr>
            <p:spPr>
              <a:xfrm>
                <a:off x="8580968" y="1545163"/>
                <a:ext cx="215900"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230053" y="1600200"/>
                <a:ext cx="566815" cy="355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458296" y="2079772"/>
              <a:ext cx="227878" cy="127673"/>
              <a:chOff x="8230053" y="1545163"/>
              <a:chExt cx="566815" cy="410637"/>
            </a:xfrm>
            <a:solidFill>
              <a:srgbClr val="CD8924"/>
            </a:solidFill>
          </p:grpSpPr>
          <p:sp>
            <p:nvSpPr>
              <p:cNvPr id="13" name="Rectangle 12"/>
              <p:cNvSpPr/>
              <p:nvPr/>
            </p:nvSpPr>
            <p:spPr>
              <a:xfrm>
                <a:off x="8580968" y="1545163"/>
                <a:ext cx="215900"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230053" y="1600200"/>
                <a:ext cx="566815" cy="355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582718" y="2337547"/>
              <a:ext cx="227878" cy="127673"/>
              <a:chOff x="8230053" y="1545163"/>
              <a:chExt cx="566815" cy="410637"/>
            </a:xfrm>
            <a:solidFill>
              <a:srgbClr val="CD8924"/>
            </a:solidFill>
          </p:grpSpPr>
          <p:sp>
            <p:nvSpPr>
              <p:cNvPr id="16" name="Rectangle 15"/>
              <p:cNvSpPr/>
              <p:nvPr/>
            </p:nvSpPr>
            <p:spPr>
              <a:xfrm>
                <a:off x="8580968" y="1545163"/>
                <a:ext cx="215900"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8230053" y="1600200"/>
                <a:ext cx="566815" cy="355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57166" y="2817532"/>
              <a:ext cx="227878" cy="127673"/>
              <a:chOff x="8230053" y="1545163"/>
              <a:chExt cx="566815" cy="410637"/>
            </a:xfrm>
            <a:solidFill>
              <a:srgbClr val="CD8924"/>
            </a:solidFill>
          </p:grpSpPr>
          <p:sp>
            <p:nvSpPr>
              <p:cNvPr id="19" name="Rectangle 18"/>
              <p:cNvSpPr/>
              <p:nvPr/>
            </p:nvSpPr>
            <p:spPr>
              <a:xfrm>
                <a:off x="8580968" y="1545163"/>
                <a:ext cx="215900"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8230053" y="1600200"/>
                <a:ext cx="566815" cy="355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8548124" y="2794153"/>
              <a:ext cx="227878" cy="127673"/>
              <a:chOff x="8230053" y="1545163"/>
              <a:chExt cx="566815" cy="410637"/>
            </a:xfrm>
            <a:solidFill>
              <a:srgbClr val="CD8924"/>
            </a:solidFill>
          </p:grpSpPr>
          <p:sp>
            <p:nvSpPr>
              <p:cNvPr id="22" name="Rectangle 21"/>
              <p:cNvSpPr/>
              <p:nvPr/>
            </p:nvSpPr>
            <p:spPr>
              <a:xfrm>
                <a:off x="8580968" y="1545163"/>
                <a:ext cx="215900"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230053" y="1600200"/>
                <a:ext cx="566815" cy="355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118441" y="3346603"/>
              <a:ext cx="227878" cy="127673"/>
              <a:chOff x="8230053" y="1545163"/>
              <a:chExt cx="566815" cy="410637"/>
            </a:xfrm>
            <a:solidFill>
              <a:srgbClr val="CD8924"/>
            </a:solidFill>
          </p:grpSpPr>
          <p:sp>
            <p:nvSpPr>
              <p:cNvPr id="26" name="Rectangle 25"/>
              <p:cNvSpPr/>
              <p:nvPr/>
            </p:nvSpPr>
            <p:spPr>
              <a:xfrm>
                <a:off x="8580968" y="1545163"/>
                <a:ext cx="215900"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8230053" y="1600200"/>
                <a:ext cx="566815" cy="355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7106675" y="3521034"/>
              <a:ext cx="227878" cy="127673"/>
              <a:chOff x="8230053" y="1545163"/>
              <a:chExt cx="566815" cy="410637"/>
            </a:xfrm>
            <a:solidFill>
              <a:srgbClr val="CD8924"/>
            </a:solidFill>
          </p:grpSpPr>
          <p:sp>
            <p:nvSpPr>
              <p:cNvPr id="29" name="Rectangle 28"/>
              <p:cNvSpPr/>
              <p:nvPr/>
            </p:nvSpPr>
            <p:spPr>
              <a:xfrm>
                <a:off x="8580968" y="1545163"/>
                <a:ext cx="215900"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8230053" y="1600200"/>
                <a:ext cx="566815" cy="355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706879" y="3346603"/>
              <a:ext cx="227878" cy="127673"/>
              <a:chOff x="8230053" y="1545163"/>
              <a:chExt cx="566815" cy="410637"/>
            </a:xfrm>
            <a:solidFill>
              <a:srgbClr val="CD8924"/>
            </a:solidFill>
          </p:grpSpPr>
          <p:sp>
            <p:nvSpPr>
              <p:cNvPr id="32" name="Rectangle 31"/>
              <p:cNvSpPr/>
              <p:nvPr/>
            </p:nvSpPr>
            <p:spPr>
              <a:xfrm>
                <a:off x="8580968" y="1545163"/>
                <a:ext cx="215900"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8230053" y="1600200"/>
                <a:ext cx="566815" cy="3556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Title 3"/>
          <p:cNvSpPr>
            <a:spLocks noGrp="1"/>
          </p:cNvSpPr>
          <p:nvPr>
            <p:ph type="title"/>
          </p:nvPr>
        </p:nvSpPr>
        <p:spPr/>
        <p:txBody>
          <a:bodyPr/>
          <a:lstStyle/>
          <a:p>
            <a:r>
              <a:rPr lang="en-US" dirty="0" smtClean="0">
                <a:solidFill>
                  <a:srgbClr val="0070C0"/>
                </a:solidFill>
              </a:rPr>
              <a:t>Consensus</a:t>
            </a:r>
            <a:r>
              <a:rPr lang="en-US" dirty="0" smtClean="0"/>
              <a:t> Use Case – Shared Routing Codes</a:t>
            </a:r>
            <a:endParaRPr lang="en-US" dirty="0"/>
          </a:p>
        </p:txBody>
      </p:sp>
      <p:sp>
        <p:nvSpPr>
          <p:cNvPr id="7" name="Content Placeholder 3"/>
          <p:cNvSpPr txBox="1">
            <a:spLocks/>
          </p:cNvSpPr>
          <p:nvPr/>
        </p:nvSpPr>
        <p:spPr>
          <a:xfrm>
            <a:off x="448068" y="674754"/>
            <a:ext cx="4710918" cy="3940676"/>
          </a:xfrm>
          <a:prstGeom prst="rect">
            <a:avLst/>
          </a:prstGeom>
        </p:spPr>
        <p:txBody>
          <a:bodyPr>
            <a:noAutofit/>
          </a:bodyPr>
          <a:lstStyle>
            <a:lvl1pPr marL="180975" indent="-180975" algn="l" defTabSz="457200" rtl="0" eaLnBrk="1" latinLnBrk="0" hangingPunct="1">
              <a:spcBef>
                <a:spcPts val="600"/>
              </a:spcBef>
              <a:buClr>
                <a:schemeClr val="accent1"/>
              </a:buClr>
              <a:buFont typeface="Arial"/>
              <a:buChar char="•"/>
              <a:defRPr sz="2000" b="0" i="0" kern="1200">
                <a:solidFill>
                  <a:schemeClr val="accent3"/>
                </a:solidFill>
                <a:latin typeface="Calibri"/>
                <a:ea typeface="+mn-ea"/>
                <a:cs typeface="Calibri"/>
              </a:defRPr>
            </a:lvl1pPr>
            <a:lvl2pPr marL="420688" indent="-180975" algn="l" defTabSz="457200" rtl="0" eaLnBrk="1" latinLnBrk="0" hangingPunct="1">
              <a:spcBef>
                <a:spcPts val="600"/>
              </a:spcBef>
              <a:buFont typeface="Arial"/>
              <a:buChar char="–"/>
              <a:defRPr sz="1800" b="0" i="0" kern="1200">
                <a:solidFill>
                  <a:schemeClr val="accent2"/>
                </a:solidFill>
                <a:latin typeface="Calibri"/>
                <a:ea typeface="+mn-ea"/>
                <a:cs typeface="Calibri"/>
              </a:defRPr>
            </a:lvl2pPr>
            <a:lvl3pPr marL="593725" indent="-173038" algn="l" defTabSz="457200" rtl="0" eaLnBrk="1" latinLnBrk="0" hangingPunct="1">
              <a:spcBef>
                <a:spcPts val="600"/>
              </a:spcBef>
              <a:buFont typeface="Arial"/>
              <a:buChar char="•"/>
              <a:defRPr sz="1600" b="0" i="0" kern="1200">
                <a:solidFill>
                  <a:schemeClr val="accent2"/>
                </a:solidFill>
                <a:latin typeface="Calibri"/>
                <a:ea typeface="+mn-ea"/>
                <a:cs typeface="Calibri"/>
              </a:defRPr>
            </a:lvl3pPr>
            <a:lvl4pPr marL="893763" indent="-300038" algn="l" defTabSz="457200" rtl="0" eaLnBrk="1" latinLnBrk="0" hangingPunct="1">
              <a:spcBef>
                <a:spcPts val="600"/>
              </a:spcBef>
              <a:buFont typeface="Arial"/>
              <a:buChar char="–"/>
              <a:defRPr sz="1400" b="0" i="0" kern="1200">
                <a:solidFill>
                  <a:schemeClr val="accent2"/>
                </a:solidFill>
                <a:latin typeface="Calibri"/>
                <a:ea typeface="+mn-ea"/>
                <a:cs typeface="Calibri"/>
              </a:defRPr>
            </a:lvl4pPr>
            <a:lvl5pPr marL="1074738" indent="-180975" algn="l" defTabSz="457200" rtl="0" eaLnBrk="1" latinLnBrk="0" hangingPunct="1">
              <a:spcBef>
                <a:spcPts val="600"/>
              </a:spcBef>
              <a:buFont typeface="Arial"/>
              <a:buChar char="»"/>
              <a:defRPr sz="1400" b="0" i="0" kern="1200">
                <a:solidFill>
                  <a:schemeClr val="accent2"/>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sz="1400" b="1" dirty="0" smtClean="0">
                <a:solidFill>
                  <a:srgbClr val="268ABF"/>
                </a:solidFill>
              </a:rPr>
              <a:t>What?</a:t>
            </a:r>
          </a:p>
          <a:p>
            <a:pPr>
              <a:lnSpc>
                <a:spcPct val="90000"/>
              </a:lnSpc>
            </a:pPr>
            <a:r>
              <a:rPr lang="en-US" sz="1400" dirty="0" smtClean="0">
                <a:solidFill>
                  <a:schemeClr val="tx2"/>
                </a:solidFill>
              </a:rPr>
              <a:t>Competitors/collaborators in a business network need to share reference data, e.g. bank routing codes</a:t>
            </a:r>
          </a:p>
          <a:p>
            <a:pPr>
              <a:lnSpc>
                <a:spcPct val="90000"/>
              </a:lnSpc>
            </a:pPr>
            <a:r>
              <a:rPr lang="en-US" sz="1400" dirty="0" smtClean="0">
                <a:solidFill>
                  <a:schemeClr val="tx2"/>
                </a:solidFill>
              </a:rPr>
              <a:t>Currently each member maintains their own codes, and forwards changes to a central authority for collection and distribution</a:t>
            </a:r>
          </a:p>
          <a:p>
            <a:pPr>
              <a:lnSpc>
                <a:spcPct val="90000"/>
              </a:lnSpc>
            </a:pPr>
            <a:endParaRPr lang="en-US" sz="1400" dirty="0" smtClean="0"/>
          </a:p>
          <a:p>
            <a:pPr marL="0" indent="0">
              <a:lnSpc>
                <a:spcPct val="90000"/>
              </a:lnSpc>
              <a:buFont typeface="Arial"/>
              <a:buNone/>
            </a:pPr>
            <a:r>
              <a:rPr lang="en-US" sz="1400" b="1" dirty="0" smtClean="0">
                <a:solidFill>
                  <a:srgbClr val="268ABF"/>
                </a:solidFill>
              </a:rPr>
              <a:t>How?</a:t>
            </a:r>
          </a:p>
          <a:p>
            <a:pPr>
              <a:lnSpc>
                <a:spcPct val="90000"/>
              </a:lnSpc>
            </a:pPr>
            <a:r>
              <a:rPr lang="en-US" sz="1400" dirty="0">
                <a:solidFill>
                  <a:srgbClr val="646B86"/>
                </a:solidFill>
              </a:rPr>
              <a:t>Each participant maintains </a:t>
            </a:r>
            <a:r>
              <a:rPr lang="en-US" sz="1400" dirty="0" smtClean="0">
                <a:solidFill>
                  <a:srgbClr val="646B86"/>
                </a:solidFill>
              </a:rPr>
              <a:t>their </a:t>
            </a:r>
            <a:r>
              <a:rPr lang="en-US" sz="1400" dirty="0">
                <a:solidFill>
                  <a:srgbClr val="646B86"/>
                </a:solidFill>
              </a:rPr>
              <a:t>own </a:t>
            </a:r>
            <a:r>
              <a:rPr lang="en-US" sz="1400" dirty="0" smtClean="0">
                <a:solidFill>
                  <a:srgbClr val="646B86"/>
                </a:solidFill>
              </a:rPr>
              <a:t>codes within a </a:t>
            </a:r>
            <a:r>
              <a:rPr lang="en-US" sz="1400" dirty="0" err="1" smtClean="0">
                <a:solidFill>
                  <a:srgbClr val="646B86"/>
                </a:solidFill>
              </a:rPr>
              <a:t>blockchain</a:t>
            </a:r>
            <a:r>
              <a:rPr lang="en-US" sz="1400" dirty="0" smtClean="0">
                <a:solidFill>
                  <a:srgbClr val="646B86"/>
                </a:solidFill>
              </a:rPr>
              <a:t> network</a:t>
            </a:r>
          </a:p>
          <a:p>
            <a:pPr>
              <a:lnSpc>
                <a:spcPct val="90000"/>
              </a:lnSpc>
            </a:pPr>
            <a:r>
              <a:rPr lang="en-US" sz="1400" dirty="0" smtClean="0">
                <a:solidFill>
                  <a:srgbClr val="646B86"/>
                </a:solidFill>
              </a:rPr>
              <a:t>Blockchain creates single view of entire dataset</a:t>
            </a:r>
          </a:p>
          <a:p>
            <a:pPr>
              <a:lnSpc>
                <a:spcPct val="90000"/>
              </a:lnSpc>
            </a:pPr>
            <a:endParaRPr lang="en-US" sz="1400" dirty="0" smtClean="0">
              <a:solidFill>
                <a:srgbClr val="646B86"/>
              </a:solidFill>
            </a:endParaRPr>
          </a:p>
          <a:p>
            <a:pPr marL="0" indent="0">
              <a:lnSpc>
                <a:spcPct val="90000"/>
              </a:lnSpc>
              <a:buFont typeface="Arial"/>
              <a:buNone/>
            </a:pPr>
            <a:r>
              <a:rPr lang="en-US" sz="1400" b="1" dirty="0" smtClean="0">
                <a:solidFill>
                  <a:srgbClr val="268ABF"/>
                </a:solidFill>
              </a:rPr>
              <a:t>Benefits</a:t>
            </a:r>
          </a:p>
          <a:p>
            <a:pPr marL="265113" indent="-265113">
              <a:lnSpc>
                <a:spcPct val="90000"/>
              </a:lnSpc>
              <a:buFont typeface="+mj-lt"/>
              <a:buAutoNum type="arabicPeriod"/>
            </a:pPr>
            <a:r>
              <a:rPr lang="en-US" sz="1400" dirty="0" smtClean="0">
                <a:solidFill>
                  <a:srgbClr val="646B86"/>
                </a:solidFill>
              </a:rPr>
              <a:t>Consolidated</a:t>
            </a:r>
            <a:r>
              <a:rPr lang="en-US" sz="1400" dirty="0">
                <a:solidFill>
                  <a:srgbClr val="646B86"/>
                </a:solidFill>
              </a:rPr>
              <a:t>, </a:t>
            </a:r>
            <a:r>
              <a:rPr lang="en-US" sz="1400" dirty="0" smtClean="0">
                <a:solidFill>
                  <a:srgbClr val="646B86"/>
                </a:solidFill>
              </a:rPr>
              <a:t>consistent</a:t>
            </a:r>
            <a:r>
              <a:rPr lang="en-US" sz="1400" dirty="0">
                <a:solidFill>
                  <a:srgbClr val="646B86"/>
                </a:solidFill>
              </a:rPr>
              <a:t> </a:t>
            </a:r>
            <a:r>
              <a:rPr lang="en-US" sz="1400" dirty="0" smtClean="0">
                <a:solidFill>
                  <a:srgbClr val="646B86"/>
                </a:solidFill>
              </a:rPr>
              <a:t>dataset reduces errors</a:t>
            </a:r>
          </a:p>
          <a:p>
            <a:pPr marL="265113" indent="-265113">
              <a:lnSpc>
                <a:spcPct val="90000"/>
              </a:lnSpc>
              <a:buFont typeface="+mj-lt"/>
              <a:buAutoNum type="arabicPeriod"/>
            </a:pPr>
            <a:r>
              <a:rPr lang="en-US" sz="1400" dirty="0" smtClean="0">
                <a:solidFill>
                  <a:srgbClr val="646B86"/>
                </a:solidFill>
              </a:rPr>
              <a:t>Near</a:t>
            </a:r>
            <a:r>
              <a:rPr lang="en-US" sz="1400" dirty="0">
                <a:solidFill>
                  <a:srgbClr val="646B86"/>
                </a:solidFill>
              </a:rPr>
              <a:t>-</a:t>
            </a:r>
            <a:r>
              <a:rPr lang="en-US" sz="1400" dirty="0" smtClean="0">
                <a:solidFill>
                  <a:srgbClr val="646B86"/>
                </a:solidFill>
              </a:rPr>
              <a:t>real-time </a:t>
            </a:r>
            <a:r>
              <a:rPr lang="en-US" sz="1400" dirty="0">
                <a:solidFill>
                  <a:srgbClr val="646B86"/>
                </a:solidFill>
              </a:rPr>
              <a:t>of reference </a:t>
            </a:r>
            <a:r>
              <a:rPr lang="en-US" sz="1400" dirty="0" smtClean="0">
                <a:solidFill>
                  <a:srgbClr val="646B86"/>
                </a:solidFill>
              </a:rPr>
              <a:t>data</a:t>
            </a:r>
          </a:p>
          <a:p>
            <a:pPr marL="265113" indent="-265113">
              <a:lnSpc>
                <a:spcPct val="90000"/>
              </a:lnSpc>
              <a:buFont typeface="+mj-lt"/>
              <a:buAutoNum type="arabicPeriod"/>
            </a:pPr>
            <a:r>
              <a:rPr lang="en-US" sz="1400" dirty="0" smtClean="0">
                <a:solidFill>
                  <a:srgbClr val="646B86"/>
                </a:solidFill>
              </a:rPr>
              <a:t>Naturally supports code editing and routing code transfers between participants</a:t>
            </a:r>
            <a:endParaRPr lang="en-US" sz="1400" dirty="0">
              <a:solidFill>
                <a:srgbClr val="646B86"/>
              </a:solidFill>
            </a:endParaRPr>
          </a:p>
        </p:txBody>
      </p:sp>
    </p:spTree>
    <p:extLst>
      <p:ext uri="{BB962C8B-B14F-4D97-AF65-F5344CB8AC3E}">
        <p14:creationId xmlns:p14="http://schemas.microsoft.com/office/powerpoint/2010/main" val="3901513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Provenance</a:t>
            </a:r>
            <a:r>
              <a:rPr lang="en-US" dirty="0" smtClean="0"/>
              <a:t> Use Case – Vehicle Maintenance</a:t>
            </a:r>
            <a:endParaRPr lang="en-US" dirty="0"/>
          </a:p>
        </p:txBody>
      </p:sp>
      <p:pic>
        <p:nvPicPr>
          <p:cNvPr id="5" name="Content Placeholder 4" descr="A350_Diagram-Schematic.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96" t="13194" r="41763"/>
          <a:stretch/>
        </p:blipFill>
        <p:spPr>
          <a:xfrm>
            <a:off x="4696972" y="1063229"/>
            <a:ext cx="4267733" cy="2742510"/>
          </a:xfrm>
        </p:spPr>
      </p:pic>
      <p:sp>
        <p:nvSpPr>
          <p:cNvPr id="6" name="Content Placeholder 3"/>
          <p:cNvSpPr>
            <a:spLocks noGrp="1"/>
          </p:cNvSpPr>
          <p:nvPr>
            <p:ph sz="half" idx="2"/>
          </p:nvPr>
        </p:nvSpPr>
        <p:spPr>
          <a:xfrm>
            <a:off x="448068" y="826587"/>
            <a:ext cx="4466465" cy="3833615"/>
          </a:xfrm>
        </p:spPr>
        <p:txBody>
          <a:bodyPr>
            <a:noAutofit/>
          </a:bodyPr>
          <a:lstStyle/>
          <a:p>
            <a:pPr marL="0" indent="0">
              <a:lnSpc>
                <a:spcPct val="70000"/>
              </a:lnSpc>
              <a:buNone/>
            </a:pPr>
            <a:r>
              <a:rPr lang="en-US" sz="1400" b="1" dirty="0" smtClean="0">
                <a:solidFill>
                  <a:srgbClr val="268ABF"/>
                </a:solidFill>
                <a:latin typeface="Calibri"/>
                <a:cs typeface="Calibri"/>
              </a:rPr>
              <a:t>What?</a:t>
            </a:r>
          </a:p>
          <a:p>
            <a:pPr>
              <a:lnSpc>
                <a:spcPct val="70000"/>
              </a:lnSpc>
            </a:pPr>
            <a:r>
              <a:rPr lang="en-US" sz="1400" dirty="0" smtClean="0">
                <a:latin typeface="Calibri"/>
                <a:cs typeface="Calibri"/>
              </a:rPr>
              <a:t>Provenance </a:t>
            </a:r>
            <a:r>
              <a:rPr lang="en-US" sz="1400" dirty="0">
                <a:latin typeface="Calibri"/>
                <a:cs typeface="Calibri"/>
              </a:rPr>
              <a:t>of each component </a:t>
            </a:r>
            <a:r>
              <a:rPr lang="en-US" sz="1400" dirty="0" smtClean="0">
                <a:latin typeface="Calibri"/>
                <a:cs typeface="Calibri"/>
              </a:rPr>
              <a:t>part in complex system hard to track</a:t>
            </a:r>
          </a:p>
          <a:p>
            <a:pPr>
              <a:lnSpc>
                <a:spcPct val="70000"/>
              </a:lnSpc>
            </a:pPr>
            <a:r>
              <a:rPr lang="en-US" sz="1400" dirty="0">
                <a:latin typeface="Calibri"/>
                <a:cs typeface="Calibri"/>
              </a:rPr>
              <a:t>M</a:t>
            </a:r>
            <a:r>
              <a:rPr lang="en-US" sz="1400" dirty="0" smtClean="0">
                <a:latin typeface="Calibri"/>
                <a:cs typeface="Calibri"/>
              </a:rPr>
              <a:t>anufacturer</a:t>
            </a:r>
            <a:r>
              <a:rPr lang="en-US" sz="1400" dirty="0">
                <a:latin typeface="Calibri"/>
                <a:cs typeface="Calibri"/>
              </a:rPr>
              <a:t>, production date, batch and </a:t>
            </a:r>
            <a:r>
              <a:rPr lang="en-US" sz="1400" dirty="0" smtClean="0">
                <a:latin typeface="Calibri"/>
                <a:cs typeface="Calibri"/>
              </a:rPr>
              <a:t>even </a:t>
            </a:r>
            <a:r>
              <a:rPr lang="en-US" sz="1400" dirty="0">
                <a:latin typeface="Calibri"/>
                <a:cs typeface="Calibri"/>
              </a:rPr>
              <a:t>the manufacturing machine </a:t>
            </a:r>
            <a:r>
              <a:rPr lang="en-US" sz="1400" dirty="0" smtClean="0">
                <a:latin typeface="Calibri"/>
                <a:cs typeface="Calibri"/>
              </a:rPr>
              <a:t>program</a:t>
            </a:r>
          </a:p>
          <a:p>
            <a:pPr>
              <a:lnSpc>
                <a:spcPct val="70000"/>
              </a:lnSpc>
            </a:pPr>
            <a:endParaRPr lang="en-US" sz="1400" dirty="0" smtClean="0">
              <a:latin typeface="Calibri"/>
              <a:cs typeface="Calibri"/>
            </a:endParaRPr>
          </a:p>
          <a:p>
            <a:pPr marL="0" indent="0">
              <a:lnSpc>
                <a:spcPct val="70000"/>
              </a:lnSpc>
              <a:buNone/>
            </a:pPr>
            <a:r>
              <a:rPr lang="en-US" sz="1400" b="1" dirty="0" smtClean="0">
                <a:solidFill>
                  <a:srgbClr val="268ABF"/>
                </a:solidFill>
                <a:latin typeface="Calibri"/>
                <a:cs typeface="Calibri"/>
              </a:rPr>
              <a:t>How?</a:t>
            </a:r>
          </a:p>
          <a:p>
            <a:pPr>
              <a:lnSpc>
                <a:spcPct val="70000"/>
              </a:lnSpc>
            </a:pPr>
            <a:r>
              <a:rPr lang="en-US" sz="1400" dirty="0">
                <a:latin typeface="Calibri"/>
                <a:cs typeface="Calibri"/>
              </a:rPr>
              <a:t>Blockchain holds complete provenance details of each component </a:t>
            </a:r>
            <a:r>
              <a:rPr lang="en-US" sz="1400" dirty="0" smtClean="0">
                <a:latin typeface="Calibri"/>
                <a:cs typeface="Calibri"/>
              </a:rPr>
              <a:t>part</a:t>
            </a:r>
            <a:endParaRPr lang="en-US" sz="1400" dirty="0">
              <a:latin typeface="Calibri"/>
              <a:cs typeface="Calibri"/>
            </a:endParaRPr>
          </a:p>
          <a:p>
            <a:pPr>
              <a:lnSpc>
                <a:spcPct val="70000"/>
              </a:lnSpc>
            </a:pPr>
            <a:r>
              <a:rPr lang="en-US" sz="1400" dirty="0" smtClean="0">
                <a:latin typeface="Calibri"/>
                <a:cs typeface="Calibri"/>
              </a:rPr>
              <a:t>Accessible </a:t>
            </a:r>
            <a:r>
              <a:rPr lang="en-US" sz="1400" dirty="0">
                <a:latin typeface="Calibri"/>
                <a:cs typeface="Calibri"/>
              </a:rPr>
              <a:t>by each manufacturer in the production process, the aircraft owners, maintainers and government </a:t>
            </a:r>
            <a:r>
              <a:rPr lang="en-US" sz="1400" dirty="0" smtClean="0">
                <a:latin typeface="Calibri"/>
                <a:cs typeface="Calibri"/>
              </a:rPr>
              <a:t>regulators</a:t>
            </a:r>
            <a:r>
              <a:rPr lang="en-US" sz="1400" dirty="0">
                <a:latin typeface="Calibri"/>
                <a:cs typeface="Calibri"/>
              </a:rPr>
              <a:t> </a:t>
            </a:r>
            <a:endParaRPr lang="en-US" sz="1400" dirty="0" smtClean="0">
              <a:latin typeface="Calibri"/>
              <a:cs typeface="Calibri"/>
            </a:endParaRPr>
          </a:p>
          <a:p>
            <a:pPr>
              <a:lnSpc>
                <a:spcPct val="70000"/>
              </a:lnSpc>
            </a:pPr>
            <a:endParaRPr lang="en-US" sz="1400" dirty="0" smtClean="0">
              <a:latin typeface="Calibri"/>
              <a:cs typeface="Calibri"/>
            </a:endParaRPr>
          </a:p>
          <a:p>
            <a:pPr marL="0" indent="0">
              <a:lnSpc>
                <a:spcPct val="70000"/>
              </a:lnSpc>
              <a:buNone/>
            </a:pPr>
            <a:r>
              <a:rPr lang="en-US" sz="1400" b="1" dirty="0" smtClean="0">
                <a:solidFill>
                  <a:srgbClr val="268ABF"/>
                </a:solidFill>
                <a:latin typeface="Calibri"/>
                <a:cs typeface="Calibri"/>
              </a:rPr>
              <a:t>Benefits</a:t>
            </a:r>
          </a:p>
          <a:p>
            <a:pPr marL="342900" indent="-342900">
              <a:lnSpc>
                <a:spcPct val="70000"/>
              </a:lnSpc>
              <a:buFont typeface="+mj-lt"/>
              <a:buAutoNum type="arabicPeriod"/>
            </a:pPr>
            <a:r>
              <a:rPr lang="en-US" sz="1400" dirty="0" smtClean="0">
                <a:latin typeface="Calibri"/>
                <a:cs typeface="Calibri"/>
              </a:rPr>
              <a:t>trust </a:t>
            </a:r>
            <a:r>
              <a:rPr lang="en-US" sz="1400" dirty="0">
                <a:latin typeface="Calibri"/>
                <a:cs typeface="Calibri"/>
              </a:rPr>
              <a:t>increased </a:t>
            </a:r>
            <a:r>
              <a:rPr lang="en-US" sz="1400" dirty="0" smtClean="0">
                <a:latin typeface="Calibri"/>
                <a:cs typeface="Calibri"/>
              </a:rPr>
              <a:t>no authority </a:t>
            </a:r>
            <a:r>
              <a:rPr lang="en-US" sz="1400" dirty="0">
                <a:latin typeface="Calibri"/>
                <a:cs typeface="Calibri"/>
              </a:rPr>
              <a:t>"</a:t>
            </a:r>
            <a:r>
              <a:rPr lang="en-US" sz="1400" dirty="0" smtClean="0">
                <a:latin typeface="Calibri"/>
                <a:cs typeface="Calibri"/>
              </a:rPr>
              <a:t>owns” provenance </a:t>
            </a:r>
          </a:p>
          <a:p>
            <a:pPr marL="342900" indent="-342900">
              <a:lnSpc>
                <a:spcPct val="70000"/>
              </a:lnSpc>
              <a:buFont typeface="+mj-lt"/>
              <a:buAutoNum type="arabicPeriod"/>
            </a:pPr>
            <a:r>
              <a:rPr lang="en-US" sz="1400" dirty="0" smtClean="0">
                <a:latin typeface="Calibri"/>
                <a:cs typeface="Calibri"/>
              </a:rPr>
              <a:t>improvement </a:t>
            </a:r>
            <a:r>
              <a:rPr lang="en-US" sz="1400" dirty="0">
                <a:latin typeface="Calibri"/>
                <a:cs typeface="Calibri"/>
              </a:rPr>
              <a:t>in system </a:t>
            </a:r>
            <a:r>
              <a:rPr lang="en-US" sz="1400" dirty="0" smtClean="0">
                <a:latin typeface="Calibri"/>
                <a:cs typeface="Calibri"/>
              </a:rPr>
              <a:t>utilization </a:t>
            </a:r>
            <a:endParaRPr lang="en-US" sz="1400" dirty="0">
              <a:latin typeface="Calibri"/>
              <a:cs typeface="Calibri"/>
            </a:endParaRPr>
          </a:p>
          <a:p>
            <a:pPr marL="342900" indent="-342900">
              <a:lnSpc>
                <a:spcPct val="70000"/>
              </a:lnSpc>
              <a:buFont typeface="+mj-lt"/>
              <a:buAutoNum type="arabicPeriod"/>
            </a:pPr>
            <a:r>
              <a:rPr lang="en-US" sz="1400" dirty="0" smtClean="0">
                <a:latin typeface="Calibri"/>
                <a:cs typeface="Calibri"/>
              </a:rPr>
              <a:t>recalls "</a:t>
            </a:r>
            <a:r>
              <a:rPr lang="en-US" sz="1400" dirty="0">
                <a:latin typeface="Calibri"/>
                <a:cs typeface="Calibri"/>
              </a:rPr>
              <a:t>specific" rather than </a:t>
            </a:r>
            <a:r>
              <a:rPr lang="en-US" sz="1400" dirty="0" smtClean="0">
                <a:latin typeface="Calibri"/>
                <a:cs typeface="Calibri"/>
              </a:rPr>
              <a:t>cross fleet</a:t>
            </a:r>
            <a:endParaRPr lang="en-US" sz="1400" dirty="0">
              <a:latin typeface="Calibri"/>
              <a:cs typeface="Calibri"/>
            </a:endParaRPr>
          </a:p>
        </p:txBody>
      </p:sp>
    </p:spTree>
    <p:extLst>
      <p:ext uri="{BB962C8B-B14F-4D97-AF65-F5344CB8AC3E}">
        <p14:creationId xmlns:p14="http://schemas.microsoft.com/office/powerpoint/2010/main" val="3476432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70C0"/>
                </a:solidFill>
              </a:rPr>
              <a:t>Immutability</a:t>
            </a:r>
            <a:r>
              <a:rPr lang="en-US" dirty="0" smtClean="0"/>
              <a:t> Use Case – Financial Ledger</a:t>
            </a:r>
            <a:endParaRPr lang="en-US" dirty="0"/>
          </a:p>
        </p:txBody>
      </p:sp>
      <p:sp>
        <p:nvSpPr>
          <p:cNvPr id="8" name="Content Placeholder 3"/>
          <p:cNvSpPr>
            <a:spLocks noGrp="1"/>
          </p:cNvSpPr>
          <p:nvPr>
            <p:ph sz="half" idx="4294967295"/>
          </p:nvPr>
        </p:nvSpPr>
        <p:spPr>
          <a:xfrm>
            <a:off x="448068" y="826587"/>
            <a:ext cx="4933557" cy="3833615"/>
          </a:xfrm>
          <a:prstGeom prst="rect">
            <a:avLst/>
          </a:prstGeom>
        </p:spPr>
        <p:txBody>
          <a:bodyPr>
            <a:normAutofit fontScale="62500" lnSpcReduction="20000"/>
          </a:bodyPr>
          <a:lstStyle/>
          <a:p>
            <a:pPr marL="0" indent="0">
              <a:lnSpc>
                <a:spcPct val="90000"/>
              </a:lnSpc>
              <a:buNone/>
            </a:pPr>
            <a:r>
              <a:rPr lang="en-US" b="1" dirty="0" smtClean="0">
                <a:solidFill>
                  <a:srgbClr val="268ABF"/>
                </a:solidFill>
                <a:latin typeface="Calibri"/>
                <a:cs typeface="Calibri"/>
              </a:rPr>
              <a:t>What?</a:t>
            </a:r>
          </a:p>
          <a:p>
            <a:pPr>
              <a:lnSpc>
                <a:spcPct val="90000"/>
              </a:lnSpc>
            </a:pPr>
            <a:r>
              <a:rPr lang="en-US" sz="1900" dirty="0" smtClean="0">
                <a:latin typeface="Calibri"/>
                <a:cs typeface="Calibri"/>
              </a:rPr>
              <a:t>Financial data in a large organization dispersed throughout many divisions and geographies</a:t>
            </a:r>
          </a:p>
          <a:p>
            <a:pPr>
              <a:lnSpc>
                <a:spcPct val="90000"/>
              </a:lnSpc>
            </a:pPr>
            <a:r>
              <a:rPr lang="en-US" sz="1900" dirty="0" smtClean="0">
                <a:latin typeface="Calibri"/>
                <a:cs typeface="Calibri"/>
              </a:rPr>
              <a:t>Audit and Compliance needs indelible record of all key transactions over reporting period</a:t>
            </a:r>
          </a:p>
          <a:p>
            <a:pPr>
              <a:lnSpc>
                <a:spcPct val="90000"/>
              </a:lnSpc>
            </a:pPr>
            <a:endParaRPr lang="en-US" sz="1900" dirty="0" smtClean="0">
              <a:latin typeface="Calibri"/>
              <a:cs typeface="Calibri"/>
            </a:endParaRPr>
          </a:p>
          <a:p>
            <a:pPr marL="0" indent="0">
              <a:lnSpc>
                <a:spcPct val="90000"/>
              </a:lnSpc>
              <a:buNone/>
            </a:pPr>
            <a:r>
              <a:rPr lang="en-US" b="1" dirty="0" smtClean="0">
                <a:solidFill>
                  <a:srgbClr val="268ABF"/>
                </a:solidFill>
                <a:latin typeface="Calibri"/>
                <a:cs typeface="Calibri"/>
              </a:rPr>
              <a:t>How?</a:t>
            </a:r>
          </a:p>
          <a:p>
            <a:pPr>
              <a:lnSpc>
                <a:spcPct val="90000"/>
              </a:lnSpc>
            </a:pPr>
            <a:r>
              <a:rPr lang="en-US" sz="1900" dirty="0" smtClean="0">
                <a:latin typeface="Calibri"/>
                <a:cs typeface="Calibri"/>
              </a:rPr>
              <a:t>Blockchain collects transaction records from diverse set of financial systems</a:t>
            </a:r>
          </a:p>
          <a:p>
            <a:pPr>
              <a:lnSpc>
                <a:spcPct val="90000"/>
              </a:lnSpc>
            </a:pPr>
            <a:r>
              <a:rPr lang="en-US" sz="1900" dirty="0" smtClean="0">
                <a:latin typeface="Calibri"/>
                <a:cs typeface="Calibri"/>
              </a:rPr>
              <a:t>Append-only and tamperproof qualities create high confidence financial audit trail </a:t>
            </a:r>
          </a:p>
          <a:p>
            <a:pPr>
              <a:lnSpc>
                <a:spcPct val="90000"/>
              </a:lnSpc>
            </a:pPr>
            <a:r>
              <a:rPr lang="en-US" sz="1900" dirty="0">
                <a:latin typeface="Calibri"/>
                <a:cs typeface="Calibri"/>
              </a:rPr>
              <a:t>P</a:t>
            </a:r>
            <a:r>
              <a:rPr lang="en-US" sz="1900" dirty="0" smtClean="0">
                <a:latin typeface="Calibri"/>
                <a:cs typeface="Calibri"/>
              </a:rPr>
              <a:t>rivacy </a:t>
            </a:r>
            <a:r>
              <a:rPr lang="en-US" sz="1900" dirty="0" smtClean="0">
                <a:latin typeface="Calibri"/>
                <a:cs typeface="Calibri"/>
              </a:rPr>
              <a:t>features to ensure authorized </a:t>
            </a:r>
            <a:r>
              <a:rPr lang="en-US" sz="1900" dirty="0" smtClean="0">
                <a:latin typeface="Calibri"/>
                <a:cs typeface="Calibri"/>
              </a:rPr>
              <a:t>user access</a:t>
            </a:r>
            <a:endParaRPr lang="en-US" sz="1900" dirty="0" smtClean="0">
              <a:latin typeface="Calibri"/>
              <a:cs typeface="Calibri"/>
            </a:endParaRPr>
          </a:p>
          <a:p>
            <a:pPr>
              <a:lnSpc>
                <a:spcPct val="90000"/>
              </a:lnSpc>
            </a:pPr>
            <a:endParaRPr lang="en-US" sz="1900" dirty="0" smtClean="0">
              <a:latin typeface="Calibri"/>
              <a:cs typeface="Calibri"/>
            </a:endParaRPr>
          </a:p>
          <a:p>
            <a:pPr marL="0" indent="0">
              <a:lnSpc>
                <a:spcPct val="90000"/>
              </a:lnSpc>
              <a:buNone/>
            </a:pPr>
            <a:r>
              <a:rPr lang="en-US" b="1" dirty="0" smtClean="0">
                <a:solidFill>
                  <a:srgbClr val="268ABF"/>
                </a:solidFill>
                <a:latin typeface="Calibri"/>
                <a:cs typeface="Calibri"/>
              </a:rPr>
              <a:t>Benefits</a:t>
            </a:r>
          </a:p>
          <a:p>
            <a:pPr marL="342900" indent="-342900">
              <a:lnSpc>
                <a:spcPct val="90000"/>
              </a:lnSpc>
              <a:buFont typeface="+mj-lt"/>
              <a:buAutoNum type="arabicPeriod"/>
            </a:pPr>
            <a:r>
              <a:rPr lang="en-US" sz="1900" dirty="0" smtClean="0">
                <a:latin typeface="Calibri"/>
                <a:cs typeface="Calibri"/>
              </a:rPr>
              <a:t>Lowers cost of audit and regulatory compliance</a:t>
            </a:r>
          </a:p>
          <a:p>
            <a:pPr marL="342900" indent="-342900">
              <a:lnSpc>
                <a:spcPct val="90000"/>
              </a:lnSpc>
              <a:buFont typeface="+mj-lt"/>
              <a:buAutoNum type="arabicPeriod"/>
            </a:pPr>
            <a:r>
              <a:rPr lang="en-US" sz="1900" dirty="0" smtClean="0">
                <a:latin typeface="Calibri"/>
                <a:cs typeface="Calibri"/>
              </a:rPr>
              <a:t>Provides “seek and find” access to auditors and regulators</a:t>
            </a:r>
          </a:p>
          <a:p>
            <a:pPr marL="342900" indent="-342900">
              <a:lnSpc>
                <a:spcPct val="90000"/>
              </a:lnSpc>
              <a:buFont typeface="+mj-lt"/>
              <a:buAutoNum type="arabicPeriod"/>
            </a:pPr>
            <a:r>
              <a:rPr lang="en-US" sz="1900" dirty="0" smtClean="0">
                <a:latin typeface="Calibri"/>
                <a:cs typeface="Calibri"/>
              </a:rPr>
              <a:t>Changes nature of compliance from passive to active</a:t>
            </a:r>
            <a:endParaRPr lang="en-US" sz="1900" dirty="0">
              <a:latin typeface="Calibri"/>
              <a:cs typeface="Calibri"/>
            </a:endParaRPr>
          </a:p>
        </p:txBody>
      </p:sp>
      <p:grpSp>
        <p:nvGrpSpPr>
          <p:cNvPr id="292" name="Group 291"/>
          <p:cNvGrpSpPr/>
          <p:nvPr/>
        </p:nvGrpSpPr>
        <p:grpSpPr>
          <a:xfrm>
            <a:off x="5084278" y="1129249"/>
            <a:ext cx="3855631" cy="3079905"/>
            <a:chOff x="5109276" y="1408203"/>
            <a:chExt cx="3855631" cy="3079905"/>
          </a:xfrm>
        </p:grpSpPr>
        <p:grpSp>
          <p:nvGrpSpPr>
            <p:cNvPr id="293" name="Group 292"/>
            <p:cNvGrpSpPr/>
            <p:nvPr/>
          </p:nvGrpSpPr>
          <p:grpSpPr>
            <a:xfrm>
              <a:off x="7256182" y="1837425"/>
              <a:ext cx="1046769" cy="1219762"/>
              <a:chOff x="7260415" y="1563322"/>
              <a:chExt cx="1046769" cy="1219762"/>
            </a:xfrm>
          </p:grpSpPr>
          <p:cxnSp>
            <p:nvCxnSpPr>
              <p:cNvPr id="365" name="Straight Connector 364"/>
              <p:cNvCxnSpPr/>
              <p:nvPr/>
            </p:nvCxnSpPr>
            <p:spPr>
              <a:xfrm flipV="1">
                <a:off x="7434050" y="2279672"/>
                <a:ext cx="211350" cy="317291"/>
              </a:xfrm>
              <a:prstGeom prst="line">
                <a:avLst/>
              </a:prstGeom>
              <a:noFill/>
              <a:ln w="19050" cap="flat" cmpd="sng" algn="ctr">
                <a:solidFill>
                  <a:srgbClr val="7CC7FF"/>
                </a:solidFill>
                <a:prstDash val="solid"/>
              </a:ln>
              <a:effectLst/>
            </p:spPr>
          </p:cxnSp>
          <p:cxnSp>
            <p:nvCxnSpPr>
              <p:cNvPr id="366" name="Straight Connector 365"/>
              <p:cNvCxnSpPr/>
              <p:nvPr/>
            </p:nvCxnSpPr>
            <p:spPr>
              <a:xfrm flipV="1">
                <a:off x="7645400" y="1777619"/>
                <a:ext cx="0" cy="502053"/>
              </a:xfrm>
              <a:prstGeom prst="line">
                <a:avLst/>
              </a:prstGeom>
              <a:noFill/>
              <a:ln w="19050" cap="flat" cmpd="sng" algn="ctr">
                <a:solidFill>
                  <a:srgbClr val="7CC7FF"/>
                </a:solidFill>
                <a:prstDash val="solid"/>
              </a:ln>
              <a:effectLst/>
            </p:spPr>
          </p:cxnSp>
          <p:cxnSp>
            <p:nvCxnSpPr>
              <p:cNvPr id="367" name="Straight Connector 366"/>
              <p:cNvCxnSpPr/>
              <p:nvPr/>
            </p:nvCxnSpPr>
            <p:spPr>
              <a:xfrm>
                <a:off x="7645400" y="2279672"/>
                <a:ext cx="500973" cy="0"/>
              </a:xfrm>
              <a:prstGeom prst="line">
                <a:avLst/>
              </a:prstGeom>
              <a:noFill/>
              <a:ln w="19050" cap="flat" cmpd="sng" algn="ctr">
                <a:solidFill>
                  <a:srgbClr val="7CC7FF"/>
                </a:solidFill>
                <a:prstDash val="solid"/>
              </a:ln>
              <a:effectLst/>
            </p:spPr>
          </p:cxnSp>
          <p:sp>
            <p:nvSpPr>
              <p:cNvPr id="368" name="Oval 367"/>
              <p:cNvSpPr/>
              <p:nvPr/>
            </p:nvSpPr>
            <p:spPr>
              <a:xfrm>
                <a:off x="7278858" y="2466390"/>
                <a:ext cx="293290" cy="302712"/>
              </a:xfrm>
              <a:prstGeom prst="ellipse">
                <a:avLst/>
              </a:prstGeom>
              <a:solidFill>
                <a:srgbClr val="7CC7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69" name="Oval 368"/>
              <p:cNvSpPr/>
              <p:nvPr/>
            </p:nvSpPr>
            <p:spPr>
              <a:xfrm>
                <a:off x="7496891" y="2119506"/>
                <a:ext cx="293290" cy="302712"/>
              </a:xfrm>
              <a:prstGeom prst="ellipse">
                <a:avLst/>
              </a:prstGeom>
              <a:solidFill>
                <a:srgbClr val="7CC7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70" name="Oval 369"/>
              <p:cNvSpPr/>
              <p:nvPr/>
            </p:nvSpPr>
            <p:spPr>
              <a:xfrm>
                <a:off x="7496891" y="1629316"/>
                <a:ext cx="293290" cy="302712"/>
              </a:xfrm>
              <a:prstGeom prst="ellipse">
                <a:avLst/>
              </a:prstGeom>
              <a:solidFill>
                <a:srgbClr val="7CC7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71" name="TextBox 370"/>
              <p:cNvSpPr txBox="1"/>
              <p:nvPr/>
            </p:nvSpPr>
            <p:spPr>
              <a:xfrm>
                <a:off x="7260415" y="2413752"/>
                <a:ext cx="35137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72" name="TextBox 371"/>
              <p:cNvSpPr txBox="1"/>
              <p:nvPr/>
            </p:nvSpPr>
            <p:spPr>
              <a:xfrm>
                <a:off x="7475214" y="2072875"/>
                <a:ext cx="35137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73" name="TextBox 372"/>
              <p:cNvSpPr txBox="1"/>
              <p:nvPr/>
            </p:nvSpPr>
            <p:spPr>
              <a:xfrm>
                <a:off x="7479447" y="1563322"/>
                <a:ext cx="33855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grpSp>
            <p:nvGrpSpPr>
              <p:cNvPr id="374" name="Group 373"/>
              <p:cNvGrpSpPr/>
              <p:nvPr/>
            </p:nvGrpSpPr>
            <p:grpSpPr>
              <a:xfrm>
                <a:off x="7968630" y="2055943"/>
                <a:ext cx="338554" cy="369332"/>
                <a:chOff x="7968630" y="2055943"/>
                <a:chExt cx="338554" cy="369332"/>
              </a:xfrm>
            </p:grpSpPr>
            <p:sp>
              <p:nvSpPr>
                <p:cNvPr id="375" name="Oval 374"/>
                <p:cNvSpPr/>
                <p:nvPr/>
              </p:nvSpPr>
              <p:spPr>
                <a:xfrm>
                  <a:off x="7991024" y="2119506"/>
                  <a:ext cx="293290" cy="302712"/>
                </a:xfrm>
                <a:prstGeom prst="ellipse">
                  <a:avLst/>
                </a:prstGeom>
                <a:solidFill>
                  <a:srgbClr val="7CC7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76" name="TextBox 375"/>
                <p:cNvSpPr txBox="1"/>
                <p:nvPr/>
              </p:nvSpPr>
              <p:spPr>
                <a:xfrm>
                  <a:off x="7968630" y="2055943"/>
                  <a:ext cx="33855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grpSp>
        </p:grpSp>
        <p:cxnSp>
          <p:nvCxnSpPr>
            <p:cNvPr id="294" name="Straight Connector 293"/>
            <p:cNvCxnSpPr/>
            <p:nvPr/>
          </p:nvCxnSpPr>
          <p:spPr>
            <a:xfrm flipH="1" flipV="1">
              <a:off x="6767801" y="2139029"/>
              <a:ext cx="251066" cy="492621"/>
            </a:xfrm>
            <a:prstGeom prst="line">
              <a:avLst/>
            </a:prstGeom>
            <a:noFill/>
            <a:ln w="19050" cap="flat" cmpd="sng" algn="ctr">
              <a:solidFill>
                <a:srgbClr val="7CC7FF"/>
              </a:solidFill>
              <a:prstDash val="solid"/>
            </a:ln>
            <a:effectLst/>
          </p:spPr>
        </p:cxnSp>
        <p:cxnSp>
          <p:nvCxnSpPr>
            <p:cNvPr id="295" name="Straight Connector 294"/>
            <p:cNvCxnSpPr/>
            <p:nvPr/>
          </p:nvCxnSpPr>
          <p:spPr>
            <a:xfrm flipV="1">
              <a:off x="6767801" y="1628775"/>
              <a:ext cx="0" cy="509628"/>
            </a:xfrm>
            <a:prstGeom prst="line">
              <a:avLst/>
            </a:prstGeom>
            <a:noFill/>
            <a:ln w="19050" cap="flat" cmpd="sng" algn="ctr">
              <a:solidFill>
                <a:srgbClr val="7CC7FF"/>
              </a:solidFill>
              <a:prstDash val="solid"/>
            </a:ln>
            <a:effectLst/>
          </p:spPr>
        </p:cxnSp>
        <p:cxnSp>
          <p:nvCxnSpPr>
            <p:cNvPr id="296" name="Straight Connector 295"/>
            <p:cNvCxnSpPr/>
            <p:nvPr/>
          </p:nvCxnSpPr>
          <p:spPr>
            <a:xfrm flipV="1">
              <a:off x="7018867" y="2139029"/>
              <a:ext cx="292100" cy="489564"/>
            </a:xfrm>
            <a:prstGeom prst="line">
              <a:avLst/>
            </a:prstGeom>
            <a:noFill/>
            <a:ln w="19050" cap="flat" cmpd="sng" algn="ctr">
              <a:solidFill>
                <a:srgbClr val="7CC7FF"/>
              </a:solidFill>
              <a:prstDash val="solid"/>
            </a:ln>
            <a:effectLst/>
          </p:spPr>
        </p:cxnSp>
        <p:cxnSp>
          <p:nvCxnSpPr>
            <p:cNvPr id="297" name="Straight Connector 296"/>
            <p:cNvCxnSpPr/>
            <p:nvPr/>
          </p:nvCxnSpPr>
          <p:spPr>
            <a:xfrm flipV="1">
              <a:off x="7310967" y="1628775"/>
              <a:ext cx="0" cy="510254"/>
            </a:xfrm>
            <a:prstGeom prst="line">
              <a:avLst/>
            </a:prstGeom>
            <a:noFill/>
            <a:ln w="19050" cap="flat" cmpd="sng" algn="ctr">
              <a:solidFill>
                <a:srgbClr val="7CC7FF"/>
              </a:solidFill>
              <a:prstDash val="solid"/>
            </a:ln>
            <a:effectLst/>
          </p:spPr>
        </p:cxnSp>
        <p:sp>
          <p:nvSpPr>
            <p:cNvPr id="298" name="Oval 297"/>
            <p:cNvSpPr/>
            <p:nvPr/>
          </p:nvSpPr>
          <p:spPr>
            <a:xfrm>
              <a:off x="6875730" y="2486047"/>
              <a:ext cx="293290" cy="302712"/>
            </a:xfrm>
            <a:prstGeom prst="ellipse">
              <a:avLst/>
            </a:prstGeom>
            <a:solidFill>
              <a:srgbClr val="00B4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299" name="Oval 298"/>
            <p:cNvSpPr/>
            <p:nvPr/>
          </p:nvSpPr>
          <p:spPr>
            <a:xfrm>
              <a:off x="6609815" y="1983994"/>
              <a:ext cx="293290" cy="302712"/>
            </a:xfrm>
            <a:prstGeom prst="ellipse">
              <a:avLst/>
            </a:prstGeom>
            <a:solidFill>
              <a:srgbClr val="00B4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00" name="Oval 299"/>
            <p:cNvSpPr/>
            <p:nvPr/>
          </p:nvSpPr>
          <p:spPr>
            <a:xfrm>
              <a:off x="7149418" y="1983994"/>
              <a:ext cx="293290" cy="302712"/>
            </a:xfrm>
            <a:prstGeom prst="ellipse">
              <a:avLst/>
            </a:prstGeom>
            <a:solidFill>
              <a:srgbClr val="00B4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01" name="Oval 300"/>
            <p:cNvSpPr/>
            <p:nvPr/>
          </p:nvSpPr>
          <p:spPr>
            <a:xfrm>
              <a:off x="7160759" y="1473787"/>
              <a:ext cx="293290" cy="302712"/>
            </a:xfrm>
            <a:prstGeom prst="ellipse">
              <a:avLst/>
            </a:prstGeom>
            <a:solidFill>
              <a:srgbClr val="00B4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02" name="TextBox 301"/>
            <p:cNvSpPr txBox="1"/>
            <p:nvPr/>
          </p:nvSpPr>
          <p:spPr>
            <a:xfrm>
              <a:off x="6833400" y="2422762"/>
              <a:ext cx="3910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 lastClr="FFFFFF"/>
                  </a:solidFill>
                  <a:effectLst/>
                  <a:uLnTx/>
                  <a:uFillTx/>
                  <a:latin typeface="Calibri"/>
                  <a:cs typeface="Calibri"/>
                </a:rPr>
                <a:t>@</a:t>
              </a:r>
            </a:p>
          </p:txBody>
        </p:sp>
        <p:sp>
          <p:nvSpPr>
            <p:cNvPr id="303" name="TextBox 302"/>
            <p:cNvSpPr txBox="1"/>
            <p:nvPr/>
          </p:nvSpPr>
          <p:spPr>
            <a:xfrm>
              <a:off x="6604701" y="1938380"/>
              <a:ext cx="30008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04" name="TextBox 303"/>
            <p:cNvSpPr txBox="1"/>
            <p:nvPr/>
          </p:nvSpPr>
          <p:spPr>
            <a:xfrm>
              <a:off x="7142626" y="1938952"/>
              <a:ext cx="30008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05" name="Oval 304"/>
            <p:cNvSpPr/>
            <p:nvPr/>
          </p:nvSpPr>
          <p:spPr>
            <a:xfrm>
              <a:off x="6766042" y="3960731"/>
              <a:ext cx="293290" cy="302712"/>
            </a:xfrm>
            <a:prstGeom prst="ellipse">
              <a:avLst/>
            </a:prstGeom>
            <a:solidFill>
              <a:srgbClr val="00B4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06" name="TextBox 305"/>
            <p:cNvSpPr txBox="1"/>
            <p:nvPr/>
          </p:nvSpPr>
          <p:spPr>
            <a:xfrm>
              <a:off x="6730277" y="3903613"/>
              <a:ext cx="3910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 lastClr="FFFFFF"/>
                  </a:solidFill>
                  <a:effectLst/>
                  <a:uLnTx/>
                  <a:uFillTx/>
                  <a:latin typeface="Calibri"/>
                  <a:cs typeface="Calibri"/>
                </a:rPr>
                <a:t>@</a:t>
              </a:r>
            </a:p>
          </p:txBody>
        </p:sp>
        <p:sp>
          <p:nvSpPr>
            <p:cNvPr id="307" name="TextBox 306"/>
            <p:cNvSpPr txBox="1"/>
            <p:nvPr/>
          </p:nvSpPr>
          <p:spPr>
            <a:xfrm>
              <a:off x="7114317" y="1408203"/>
              <a:ext cx="3910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 lastClr="FFFFFF"/>
                  </a:solidFill>
                  <a:effectLst/>
                  <a:uLnTx/>
                  <a:uFillTx/>
                  <a:latin typeface="Calibri"/>
                  <a:cs typeface="Calibri"/>
                </a:rPr>
                <a:t>@</a:t>
              </a:r>
            </a:p>
          </p:txBody>
        </p:sp>
        <p:cxnSp>
          <p:nvCxnSpPr>
            <p:cNvPr id="308" name="Straight Connector 307"/>
            <p:cNvCxnSpPr/>
            <p:nvPr/>
          </p:nvCxnSpPr>
          <p:spPr>
            <a:xfrm flipH="1" flipV="1">
              <a:off x="6405033" y="2534708"/>
              <a:ext cx="216123" cy="342900"/>
            </a:xfrm>
            <a:prstGeom prst="line">
              <a:avLst/>
            </a:prstGeom>
            <a:noFill/>
            <a:ln w="19050" cap="flat" cmpd="sng" algn="ctr">
              <a:solidFill>
                <a:srgbClr val="7CC7FF"/>
              </a:solidFill>
              <a:prstDash val="solid"/>
            </a:ln>
            <a:effectLst/>
          </p:spPr>
        </p:cxnSp>
        <p:cxnSp>
          <p:nvCxnSpPr>
            <p:cNvPr id="309" name="Straight Connector 308"/>
            <p:cNvCxnSpPr/>
            <p:nvPr/>
          </p:nvCxnSpPr>
          <p:spPr>
            <a:xfrm flipH="1">
              <a:off x="5927506" y="2534708"/>
              <a:ext cx="477527" cy="0"/>
            </a:xfrm>
            <a:prstGeom prst="line">
              <a:avLst/>
            </a:prstGeom>
            <a:noFill/>
            <a:ln w="19050" cap="flat" cmpd="sng" algn="ctr">
              <a:solidFill>
                <a:srgbClr val="7CC7FF"/>
              </a:solidFill>
              <a:prstDash val="solid"/>
            </a:ln>
            <a:effectLst/>
          </p:spPr>
        </p:cxnSp>
        <p:cxnSp>
          <p:nvCxnSpPr>
            <p:cNvPr id="310" name="Straight Connector 309"/>
            <p:cNvCxnSpPr/>
            <p:nvPr/>
          </p:nvCxnSpPr>
          <p:spPr>
            <a:xfrm flipV="1">
              <a:off x="6405033" y="2043642"/>
              <a:ext cx="0" cy="491066"/>
            </a:xfrm>
            <a:prstGeom prst="line">
              <a:avLst/>
            </a:prstGeom>
            <a:noFill/>
            <a:ln w="19050" cap="flat" cmpd="sng" algn="ctr">
              <a:solidFill>
                <a:srgbClr val="7CC7FF"/>
              </a:solidFill>
              <a:prstDash val="solid"/>
            </a:ln>
            <a:effectLst/>
          </p:spPr>
        </p:cxnSp>
        <p:sp>
          <p:nvSpPr>
            <p:cNvPr id="311" name="Double Wave 310"/>
            <p:cNvSpPr/>
            <p:nvPr/>
          </p:nvSpPr>
          <p:spPr>
            <a:xfrm>
              <a:off x="5476885" y="3775138"/>
              <a:ext cx="3232098" cy="712970"/>
            </a:xfrm>
            <a:prstGeom prst="doubleWave">
              <a:avLst/>
            </a:prstGeom>
            <a:noFill/>
            <a:ln w="9525" cap="flat" cmpd="sng" algn="ctr">
              <a:solidFill>
                <a:srgbClr val="4178BE">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Calibri"/>
              </a:endParaRPr>
            </a:p>
          </p:txBody>
        </p:sp>
        <p:cxnSp>
          <p:nvCxnSpPr>
            <p:cNvPr id="312" name="Straight Connector 311"/>
            <p:cNvCxnSpPr/>
            <p:nvPr/>
          </p:nvCxnSpPr>
          <p:spPr>
            <a:xfrm flipH="1" flipV="1">
              <a:off x="5533850" y="2954695"/>
              <a:ext cx="261836" cy="433886"/>
            </a:xfrm>
            <a:prstGeom prst="line">
              <a:avLst/>
            </a:prstGeom>
            <a:noFill/>
            <a:ln w="19050" cap="flat" cmpd="sng" algn="ctr">
              <a:solidFill>
                <a:srgbClr val="7CC7FF"/>
              </a:solidFill>
              <a:prstDash val="solid"/>
            </a:ln>
            <a:effectLst/>
          </p:spPr>
        </p:cxnSp>
        <p:cxnSp>
          <p:nvCxnSpPr>
            <p:cNvPr id="313" name="Straight Connector 312"/>
            <p:cNvCxnSpPr/>
            <p:nvPr/>
          </p:nvCxnSpPr>
          <p:spPr>
            <a:xfrm flipH="1" flipV="1">
              <a:off x="6064322" y="2954695"/>
              <a:ext cx="278838" cy="433886"/>
            </a:xfrm>
            <a:prstGeom prst="line">
              <a:avLst/>
            </a:prstGeom>
            <a:noFill/>
            <a:ln w="19050" cap="flat" cmpd="sng" algn="ctr">
              <a:solidFill>
                <a:srgbClr val="7CC7FF"/>
              </a:solidFill>
              <a:prstDash val="solid"/>
            </a:ln>
            <a:effectLst/>
          </p:spPr>
        </p:cxnSp>
        <p:sp>
          <p:nvSpPr>
            <p:cNvPr id="314" name="Oval 313"/>
            <p:cNvSpPr/>
            <p:nvPr/>
          </p:nvSpPr>
          <p:spPr>
            <a:xfrm>
              <a:off x="5659466" y="3237225"/>
              <a:ext cx="293290" cy="302712"/>
            </a:xfrm>
            <a:prstGeom prst="ellipse">
              <a:avLst/>
            </a:prstGeom>
            <a:solidFill>
              <a:srgbClr val="4178BE"/>
            </a:solidFill>
            <a:ln w="25400" cap="flat" cmpd="sng" algn="ctr">
              <a:solidFill>
                <a:srgbClr val="4178B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15" name="Oval 314"/>
            <p:cNvSpPr/>
            <p:nvPr/>
          </p:nvSpPr>
          <p:spPr>
            <a:xfrm>
              <a:off x="5117742" y="3237225"/>
              <a:ext cx="293290" cy="302712"/>
            </a:xfrm>
            <a:prstGeom prst="ellipse">
              <a:avLst/>
            </a:prstGeom>
            <a:solidFill>
              <a:srgbClr val="4178BE"/>
            </a:solidFill>
            <a:ln w="25400" cap="flat" cmpd="sng" algn="ctr">
              <a:solidFill>
                <a:srgbClr val="4178B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16" name="Oval 315"/>
            <p:cNvSpPr/>
            <p:nvPr/>
          </p:nvSpPr>
          <p:spPr>
            <a:xfrm>
              <a:off x="6201190" y="3237225"/>
              <a:ext cx="293290" cy="302712"/>
            </a:xfrm>
            <a:prstGeom prst="ellipse">
              <a:avLst/>
            </a:prstGeom>
            <a:solidFill>
              <a:srgbClr val="4178BE"/>
            </a:solidFill>
            <a:ln w="25400" cap="flat" cmpd="sng" algn="ctr">
              <a:solidFill>
                <a:srgbClr val="4178B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cxnSp>
          <p:nvCxnSpPr>
            <p:cNvPr id="317" name="Straight Connector 316"/>
            <p:cNvCxnSpPr>
              <a:stCxn id="315" idx="6"/>
              <a:endCxn id="314" idx="2"/>
            </p:cNvCxnSpPr>
            <p:nvPr/>
          </p:nvCxnSpPr>
          <p:spPr>
            <a:xfrm>
              <a:off x="5411032" y="3388581"/>
              <a:ext cx="248434" cy="0"/>
            </a:xfrm>
            <a:prstGeom prst="line">
              <a:avLst/>
            </a:prstGeom>
            <a:noFill/>
            <a:ln w="19050" cap="flat" cmpd="sng" algn="ctr">
              <a:solidFill>
                <a:srgbClr val="7CC7FF"/>
              </a:solidFill>
              <a:prstDash val="solid"/>
            </a:ln>
            <a:effectLst/>
          </p:spPr>
        </p:cxnSp>
        <p:cxnSp>
          <p:nvCxnSpPr>
            <p:cNvPr id="318" name="Straight Connector 317"/>
            <p:cNvCxnSpPr>
              <a:stCxn id="314" idx="6"/>
              <a:endCxn id="316" idx="2"/>
            </p:cNvCxnSpPr>
            <p:nvPr/>
          </p:nvCxnSpPr>
          <p:spPr>
            <a:xfrm>
              <a:off x="5952755" y="3388581"/>
              <a:ext cx="248435" cy="0"/>
            </a:xfrm>
            <a:prstGeom prst="line">
              <a:avLst/>
            </a:prstGeom>
            <a:noFill/>
            <a:ln w="19050" cap="flat" cmpd="sng" algn="ctr">
              <a:solidFill>
                <a:srgbClr val="7CC7FF"/>
              </a:solidFill>
              <a:prstDash val="solid"/>
            </a:ln>
            <a:effectLst/>
          </p:spPr>
        </p:cxnSp>
        <p:sp>
          <p:nvSpPr>
            <p:cNvPr id="319" name="Oval 318"/>
            <p:cNvSpPr/>
            <p:nvPr/>
          </p:nvSpPr>
          <p:spPr>
            <a:xfrm>
              <a:off x="5388604" y="2803338"/>
              <a:ext cx="293290" cy="302712"/>
            </a:xfrm>
            <a:prstGeom prst="ellipse">
              <a:avLst/>
            </a:prstGeom>
            <a:solidFill>
              <a:srgbClr val="4178BE"/>
            </a:solidFill>
            <a:ln w="25400" cap="flat" cmpd="sng" algn="ctr">
              <a:solidFill>
                <a:srgbClr val="4178B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
          <p:nvSpPr>
            <p:cNvPr id="320" name="Oval 319"/>
            <p:cNvSpPr/>
            <p:nvPr/>
          </p:nvSpPr>
          <p:spPr>
            <a:xfrm>
              <a:off x="5937383" y="2798760"/>
              <a:ext cx="293290" cy="302712"/>
            </a:xfrm>
            <a:prstGeom prst="ellipse">
              <a:avLst/>
            </a:prstGeom>
            <a:solidFill>
              <a:srgbClr val="4178BE"/>
            </a:solidFill>
            <a:ln w="25400" cap="flat" cmpd="sng" algn="ctr">
              <a:solidFill>
                <a:srgbClr val="4178B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21" name="TextBox 320"/>
            <p:cNvSpPr txBox="1"/>
            <p:nvPr/>
          </p:nvSpPr>
          <p:spPr>
            <a:xfrm>
              <a:off x="5385794" y="2745184"/>
              <a:ext cx="301660" cy="369332"/>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22" name="TextBox 321"/>
            <p:cNvSpPr txBox="1"/>
            <p:nvPr/>
          </p:nvSpPr>
          <p:spPr>
            <a:xfrm>
              <a:off x="5931739" y="2744285"/>
              <a:ext cx="301660" cy="369332"/>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23" name="TextBox 322"/>
            <p:cNvSpPr txBox="1"/>
            <p:nvPr/>
          </p:nvSpPr>
          <p:spPr>
            <a:xfrm>
              <a:off x="5109276" y="3177137"/>
              <a:ext cx="301660" cy="369332"/>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24" name="TextBox 323"/>
            <p:cNvSpPr txBox="1"/>
            <p:nvPr/>
          </p:nvSpPr>
          <p:spPr>
            <a:xfrm>
              <a:off x="5652190" y="3181370"/>
              <a:ext cx="301660" cy="369332"/>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25" name="TextBox 324"/>
            <p:cNvSpPr txBox="1"/>
            <p:nvPr/>
          </p:nvSpPr>
          <p:spPr>
            <a:xfrm>
              <a:off x="6195104" y="3181370"/>
              <a:ext cx="301660" cy="369332"/>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26" name="Oval 325"/>
            <p:cNvSpPr/>
            <p:nvPr/>
          </p:nvSpPr>
          <p:spPr>
            <a:xfrm>
              <a:off x="6474511" y="2730783"/>
              <a:ext cx="293290" cy="302712"/>
            </a:xfrm>
            <a:prstGeom prst="ellipse">
              <a:avLst/>
            </a:prstGeom>
            <a:solidFill>
              <a:srgbClr val="FF6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27" name="Oval 326"/>
            <p:cNvSpPr/>
            <p:nvPr/>
          </p:nvSpPr>
          <p:spPr>
            <a:xfrm>
              <a:off x="6256478" y="2383899"/>
              <a:ext cx="293290" cy="302712"/>
            </a:xfrm>
            <a:prstGeom prst="ellipse">
              <a:avLst/>
            </a:prstGeom>
            <a:solidFill>
              <a:srgbClr val="FF6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28" name="Oval 327"/>
            <p:cNvSpPr/>
            <p:nvPr/>
          </p:nvSpPr>
          <p:spPr>
            <a:xfrm>
              <a:off x="6256478" y="1893709"/>
              <a:ext cx="293290" cy="302712"/>
            </a:xfrm>
            <a:prstGeom prst="ellipse">
              <a:avLst/>
            </a:prstGeom>
            <a:solidFill>
              <a:srgbClr val="FF6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29" name="Oval 328"/>
            <p:cNvSpPr/>
            <p:nvPr/>
          </p:nvSpPr>
          <p:spPr>
            <a:xfrm>
              <a:off x="5762345" y="2383899"/>
              <a:ext cx="293290" cy="302712"/>
            </a:xfrm>
            <a:prstGeom prst="ellipse">
              <a:avLst/>
            </a:prstGeom>
            <a:solidFill>
              <a:srgbClr val="FF6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30" name="TextBox 329"/>
            <p:cNvSpPr txBox="1"/>
            <p:nvPr/>
          </p:nvSpPr>
          <p:spPr>
            <a:xfrm>
              <a:off x="5761482" y="2328877"/>
              <a:ext cx="301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31" name="TextBox 330"/>
            <p:cNvSpPr txBox="1"/>
            <p:nvPr/>
          </p:nvSpPr>
          <p:spPr>
            <a:xfrm>
              <a:off x="6252245" y="2335251"/>
              <a:ext cx="301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32" name="TextBox 331"/>
            <p:cNvSpPr txBox="1"/>
            <p:nvPr/>
          </p:nvSpPr>
          <p:spPr>
            <a:xfrm>
              <a:off x="6478840" y="2682378"/>
              <a:ext cx="301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33" name="TextBox 332"/>
            <p:cNvSpPr txBox="1"/>
            <p:nvPr/>
          </p:nvSpPr>
          <p:spPr>
            <a:xfrm>
              <a:off x="6256574" y="1839428"/>
              <a:ext cx="301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grpSp>
          <p:nvGrpSpPr>
            <p:cNvPr id="334" name="Group 333"/>
            <p:cNvGrpSpPr/>
            <p:nvPr/>
          </p:nvGrpSpPr>
          <p:grpSpPr>
            <a:xfrm>
              <a:off x="7548341" y="2756803"/>
              <a:ext cx="1416566" cy="803796"/>
              <a:chOff x="7434050" y="2520797"/>
              <a:chExt cx="1416566" cy="803796"/>
            </a:xfrm>
          </p:grpSpPr>
          <p:cxnSp>
            <p:nvCxnSpPr>
              <p:cNvPr id="350" name="Straight Connector 349"/>
              <p:cNvCxnSpPr/>
              <p:nvPr/>
            </p:nvCxnSpPr>
            <p:spPr>
              <a:xfrm flipV="1">
                <a:off x="8146373" y="2726234"/>
                <a:ext cx="261836" cy="433886"/>
              </a:xfrm>
              <a:prstGeom prst="line">
                <a:avLst/>
              </a:prstGeom>
              <a:noFill/>
              <a:ln w="19050" cap="flat" cmpd="sng" algn="ctr">
                <a:solidFill>
                  <a:srgbClr val="7CC7FF"/>
                </a:solidFill>
                <a:prstDash val="solid"/>
              </a:ln>
              <a:effectLst/>
            </p:spPr>
          </p:cxnSp>
          <p:cxnSp>
            <p:nvCxnSpPr>
              <p:cNvPr id="351" name="Straight Connector 350"/>
              <p:cNvCxnSpPr/>
              <p:nvPr/>
            </p:nvCxnSpPr>
            <p:spPr>
              <a:xfrm flipV="1">
                <a:off x="7598899" y="2726234"/>
                <a:ext cx="278838" cy="433886"/>
              </a:xfrm>
              <a:prstGeom prst="line">
                <a:avLst/>
              </a:prstGeom>
              <a:noFill/>
              <a:ln w="19050" cap="flat" cmpd="sng" algn="ctr">
                <a:solidFill>
                  <a:srgbClr val="7CC7FF"/>
                </a:solidFill>
                <a:prstDash val="solid"/>
              </a:ln>
              <a:effectLst/>
            </p:spPr>
          </p:cxnSp>
          <p:sp>
            <p:nvSpPr>
              <p:cNvPr id="352" name="Oval 351"/>
              <p:cNvSpPr/>
              <p:nvPr/>
            </p:nvSpPr>
            <p:spPr>
              <a:xfrm flipH="1">
                <a:off x="7989303" y="3008764"/>
                <a:ext cx="293290" cy="302712"/>
              </a:xfrm>
              <a:prstGeom prst="ellipse">
                <a:avLst/>
              </a:prstGeom>
              <a:solidFill>
                <a:srgbClr val="006D5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53" name="Oval 352"/>
              <p:cNvSpPr/>
              <p:nvPr/>
            </p:nvSpPr>
            <p:spPr>
              <a:xfrm flipH="1">
                <a:off x="8531027" y="3008764"/>
                <a:ext cx="293290" cy="302712"/>
              </a:xfrm>
              <a:prstGeom prst="ellipse">
                <a:avLst/>
              </a:prstGeom>
              <a:solidFill>
                <a:srgbClr val="006D5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54" name="Oval 353"/>
              <p:cNvSpPr/>
              <p:nvPr/>
            </p:nvSpPr>
            <p:spPr>
              <a:xfrm flipH="1">
                <a:off x="7447579" y="3008764"/>
                <a:ext cx="293290" cy="302712"/>
              </a:xfrm>
              <a:prstGeom prst="ellipse">
                <a:avLst/>
              </a:prstGeom>
              <a:solidFill>
                <a:srgbClr val="006D5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cxnSp>
            <p:nvCxnSpPr>
              <p:cNvPr id="355" name="Straight Connector 354"/>
              <p:cNvCxnSpPr>
                <a:stCxn id="353" idx="6"/>
                <a:endCxn id="352" idx="2"/>
              </p:cNvCxnSpPr>
              <p:nvPr/>
            </p:nvCxnSpPr>
            <p:spPr>
              <a:xfrm flipH="1">
                <a:off x="8282593" y="3160120"/>
                <a:ext cx="248434" cy="0"/>
              </a:xfrm>
              <a:prstGeom prst="line">
                <a:avLst/>
              </a:prstGeom>
              <a:noFill/>
              <a:ln w="19050" cap="flat" cmpd="sng" algn="ctr">
                <a:solidFill>
                  <a:srgbClr val="7CC7FF"/>
                </a:solidFill>
                <a:prstDash val="solid"/>
              </a:ln>
              <a:effectLst/>
            </p:spPr>
          </p:cxnSp>
          <p:cxnSp>
            <p:nvCxnSpPr>
              <p:cNvPr id="356" name="Straight Connector 355"/>
              <p:cNvCxnSpPr>
                <a:stCxn id="352" idx="6"/>
                <a:endCxn id="354" idx="2"/>
              </p:cNvCxnSpPr>
              <p:nvPr/>
            </p:nvCxnSpPr>
            <p:spPr>
              <a:xfrm flipH="1">
                <a:off x="7740869" y="3160120"/>
                <a:ext cx="248435" cy="0"/>
              </a:xfrm>
              <a:prstGeom prst="line">
                <a:avLst/>
              </a:prstGeom>
              <a:noFill/>
              <a:ln w="19050" cap="flat" cmpd="sng" algn="ctr">
                <a:solidFill>
                  <a:srgbClr val="7CC7FF"/>
                </a:solidFill>
                <a:prstDash val="solid"/>
              </a:ln>
              <a:effectLst/>
            </p:spPr>
          </p:cxnSp>
          <p:sp>
            <p:nvSpPr>
              <p:cNvPr id="357" name="Oval 356"/>
              <p:cNvSpPr/>
              <p:nvPr/>
            </p:nvSpPr>
            <p:spPr>
              <a:xfrm flipH="1">
                <a:off x="7711386" y="2570299"/>
                <a:ext cx="293290" cy="302712"/>
              </a:xfrm>
              <a:prstGeom prst="ellipse">
                <a:avLst/>
              </a:prstGeom>
              <a:solidFill>
                <a:srgbClr val="006D5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58" name="TextBox 357"/>
              <p:cNvSpPr txBox="1"/>
              <p:nvPr/>
            </p:nvSpPr>
            <p:spPr>
              <a:xfrm>
                <a:off x="7434050" y="2955261"/>
                <a:ext cx="301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59" name="TextBox 358"/>
              <p:cNvSpPr txBox="1"/>
              <p:nvPr/>
            </p:nvSpPr>
            <p:spPr>
              <a:xfrm>
                <a:off x="7978611" y="2953830"/>
                <a:ext cx="301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60" name="TextBox 359"/>
              <p:cNvSpPr txBox="1"/>
              <p:nvPr/>
            </p:nvSpPr>
            <p:spPr>
              <a:xfrm>
                <a:off x="8509958" y="3007823"/>
                <a:ext cx="34065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Calibri"/>
                    <a:cs typeface="Calibri"/>
                  </a:rPr>
                  <a:t>27</a:t>
                </a:r>
                <a:endParaRPr kumimoji="0" lang="en-US" sz="1200" b="0" i="0" u="none" strike="noStrike" kern="0" cap="none" spc="0" normalizeH="0" baseline="0" noProof="0" dirty="0">
                  <a:ln>
                    <a:noFill/>
                  </a:ln>
                  <a:solidFill>
                    <a:sysClr val="window" lastClr="FFFFFF"/>
                  </a:solidFill>
                  <a:effectLst/>
                  <a:uLnTx/>
                  <a:uFillTx/>
                  <a:latin typeface="Calibri"/>
                  <a:cs typeface="Calibri"/>
                </a:endParaRPr>
              </a:p>
            </p:txBody>
          </p:sp>
          <p:grpSp>
            <p:nvGrpSpPr>
              <p:cNvPr id="361" name="Group 360"/>
              <p:cNvGrpSpPr/>
              <p:nvPr/>
            </p:nvGrpSpPr>
            <p:grpSpPr>
              <a:xfrm>
                <a:off x="8205232" y="2545801"/>
                <a:ext cx="398391" cy="331788"/>
                <a:chOff x="8205232" y="2545801"/>
                <a:chExt cx="398391" cy="331788"/>
              </a:xfrm>
            </p:grpSpPr>
            <p:sp>
              <p:nvSpPr>
                <p:cNvPr id="363" name="Oval 362"/>
                <p:cNvSpPr/>
                <p:nvPr/>
              </p:nvSpPr>
              <p:spPr>
                <a:xfrm flipH="1">
                  <a:off x="8260165" y="2574877"/>
                  <a:ext cx="293290" cy="302712"/>
                </a:xfrm>
                <a:prstGeom prst="ellipse">
                  <a:avLst/>
                </a:prstGeom>
                <a:solidFill>
                  <a:srgbClr val="006D5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
              <p:nvSpPr>
                <p:cNvPr id="364" name="TextBox 363"/>
                <p:cNvSpPr txBox="1"/>
                <p:nvPr/>
              </p:nvSpPr>
              <p:spPr>
                <a:xfrm>
                  <a:off x="8205232" y="2545801"/>
                  <a:ext cx="39839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400" b="0" i="0" u="none" strike="noStrike" kern="0" cap="none" spc="0" normalizeH="0" baseline="0" noProof="0" dirty="0">
                    <a:ln>
                      <a:noFill/>
                    </a:ln>
                    <a:solidFill>
                      <a:sysClr val="window" lastClr="FFFFFF"/>
                    </a:solidFill>
                    <a:effectLst/>
                    <a:uLnTx/>
                    <a:uFillTx/>
                    <a:latin typeface="Calibri"/>
                    <a:cs typeface="Calibri"/>
                  </a:endParaRPr>
                </a:p>
              </p:txBody>
            </p:sp>
          </p:grpSp>
          <p:sp>
            <p:nvSpPr>
              <p:cNvPr id="362" name="TextBox 361"/>
              <p:cNvSpPr txBox="1"/>
              <p:nvPr/>
            </p:nvSpPr>
            <p:spPr>
              <a:xfrm>
                <a:off x="7726496" y="2520797"/>
                <a:ext cx="25984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grpSp>
        <p:sp>
          <p:nvSpPr>
            <p:cNvPr id="335" name="Oval 334"/>
            <p:cNvSpPr/>
            <p:nvPr/>
          </p:nvSpPr>
          <p:spPr>
            <a:xfrm>
              <a:off x="5615700" y="3959468"/>
              <a:ext cx="293290" cy="302712"/>
            </a:xfrm>
            <a:prstGeom prst="ellipse">
              <a:avLst/>
            </a:prstGeom>
            <a:solidFill>
              <a:srgbClr val="4178B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36" name="TextBox 335"/>
            <p:cNvSpPr txBox="1"/>
            <p:nvPr/>
          </p:nvSpPr>
          <p:spPr>
            <a:xfrm>
              <a:off x="5609614" y="3903613"/>
              <a:ext cx="301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37" name="Oval 336"/>
            <p:cNvSpPr/>
            <p:nvPr/>
          </p:nvSpPr>
          <p:spPr>
            <a:xfrm flipH="1">
              <a:off x="6014787" y="3961026"/>
              <a:ext cx="293290" cy="302712"/>
            </a:xfrm>
            <a:prstGeom prst="ellipse">
              <a:avLst/>
            </a:prstGeom>
            <a:solidFill>
              <a:srgbClr val="006D5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38" name="TextBox 337"/>
            <p:cNvSpPr txBox="1"/>
            <p:nvPr/>
          </p:nvSpPr>
          <p:spPr>
            <a:xfrm>
              <a:off x="6029897" y="3903613"/>
              <a:ext cx="25984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39" name="Oval 338"/>
            <p:cNvSpPr/>
            <p:nvPr/>
          </p:nvSpPr>
          <p:spPr>
            <a:xfrm>
              <a:off x="6386191" y="3960484"/>
              <a:ext cx="293290" cy="302712"/>
            </a:xfrm>
            <a:prstGeom prst="ellipse">
              <a:avLst/>
            </a:prstGeom>
            <a:solidFill>
              <a:srgbClr val="FF6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40" name="TextBox 339"/>
            <p:cNvSpPr txBox="1"/>
            <p:nvPr/>
          </p:nvSpPr>
          <p:spPr>
            <a:xfrm>
              <a:off x="6390520" y="3903613"/>
              <a:ext cx="301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grpSp>
          <p:nvGrpSpPr>
            <p:cNvPr id="341" name="Group 340"/>
            <p:cNvGrpSpPr/>
            <p:nvPr/>
          </p:nvGrpSpPr>
          <p:grpSpPr>
            <a:xfrm>
              <a:off x="6577938" y="1409426"/>
              <a:ext cx="391040" cy="369332"/>
              <a:chOff x="6576925" y="1201828"/>
              <a:chExt cx="391040" cy="369332"/>
            </a:xfrm>
          </p:grpSpPr>
          <p:sp>
            <p:nvSpPr>
              <p:cNvPr id="348" name="Oval 347"/>
              <p:cNvSpPr/>
              <p:nvPr/>
            </p:nvSpPr>
            <p:spPr>
              <a:xfrm>
                <a:off x="6621156" y="1267412"/>
                <a:ext cx="293290" cy="302712"/>
              </a:xfrm>
              <a:prstGeom prst="ellipse">
                <a:avLst/>
              </a:prstGeom>
              <a:solidFill>
                <a:srgbClr val="00B4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49" name="TextBox 348"/>
              <p:cNvSpPr txBox="1"/>
              <p:nvPr/>
            </p:nvSpPr>
            <p:spPr>
              <a:xfrm>
                <a:off x="6576925" y="1201828"/>
                <a:ext cx="3910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 lastClr="FFFFFF"/>
                    </a:solidFill>
                    <a:effectLst/>
                    <a:uLnTx/>
                    <a:uFillTx/>
                    <a:latin typeface="Calibri"/>
                    <a:cs typeface="Calibri"/>
                  </a:rPr>
                  <a:t>@</a:t>
                </a:r>
              </a:p>
            </p:txBody>
          </p:sp>
        </p:grpSp>
        <p:sp>
          <p:nvSpPr>
            <p:cNvPr id="342" name="Oval 341"/>
            <p:cNvSpPr/>
            <p:nvPr/>
          </p:nvSpPr>
          <p:spPr>
            <a:xfrm>
              <a:off x="7123912" y="3958710"/>
              <a:ext cx="293290" cy="302712"/>
            </a:xfrm>
            <a:prstGeom prst="ellipse">
              <a:avLst/>
            </a:prstGeom>
            <a:solidFill>
              <a:srgbClr val="7CC7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43" name="TextBox 342"/>
            <p:cNvSpPr txBox="1"/>
            <p:nvPr/>
          </p:nvSpPr>
          <p:spPr>
            <a:xfrm>
              <a:off x="7105751" y="3903613"/>
              <a:ext cx="33855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800" b="0" i="0" u="none" strike="noStrike" kern="0" cap="none" spc="0" normalizeH="0" baseline="0" noProof="0" dirty="0">
                <a:ln>
                  <a:noFill/>
                </a:ln>
                <a:solidFill>
                  <a:sysClr val="window" lastClr="FFFFFF"/>
                </a:solidFill>
                <a:effectLst/>
                <a:uLnTx/>
                <a:uFillTx/>
                <a:latin typeface="Calibri"/>
                <a:cs typeface="Calibri"/>
              </a:endParaRPr>
            </a:p>
          </p:txBody>
        </p:sp>
        <p:sp>
          <p:nvSpPr>
            <p:cNvPr id="344" name="Oval 343"/>
            <p:cNvSpPr/>
            <p:nvPr/>
          </p:nvSpPr>
          <p:spPr>
            <a:xfrm flipH="1">
              <a:off x="7497641" y="3962320"/>
              <a:ext cx="293290" cy="302712"/>
            </a:xfrm>
            <a:prstGeom prst="ellipse">
              <a:avLst/>
            </a:prstGeom>
            <a:solidFill>
              <a:srgbClr val="006D5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Arial"/>
                <a:ea typeface="+mn-ea"/>
                <a:cs typeface="+mn-cs"/>
              </a:endParaRPr>
            </a:p>
          </p:txBody>
        </p:sp>
        <p:sp>
          <p:nvSpPr>
            <p:cNvPr id="345" name="TextBox 344"/>
            <p:cNvSpPr txBox="1"/>
            <p:nvPr/>
          </p:nvSpPr>
          <p:spPr>
            <a:xfrm>
              <a:off x="7442708" y="3934391"/>
              <a:ext cx="39839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Calibri"/>
                  <a:cs typeface="Calibri"/>
                </a:rPr>
                <a:t>+/-</a:t>
              </a:r>
              <a:endParaRPr kumimoji="0" lang="en-US" sz="1400" b="0" i="0" u="none" strike="noStrike" kern="0" cap="none" spc="0" normalizeH="0" baseline="0" noProof="0" dirty="0">
                <a:ln>
                  <a:noFill/>
                </a:ln>
                <a:solidFill>
                  <a:sysClr val="window" lastClr="FFFFFF"/>
                </a:solidFill>
                <a:effectLst/>
                <a:uLnTx/>
                <a:uFillTx/>
                <a:latin typeface="Calibri"/>
                <a:cs typeface="Calibri"/>
              </a:endParaRPr>
            </a:p>
          </p:txBody>
        </p:sp>
        <p:sp>
          <p:nvSpPr>
            <p:cNvPr id="346" name="TextBox 345"/>
            <p:cNvSpPr txBox="1"/>
            <p:nvPr/>
          </p:nvSpPr>
          <p:spPr>
            <a:xfrm>
              <a:off x="8057480" y="3859762"/>
              <a:ext cx="4154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a:t>
              </a:r>
              <a:endParaRPr kumimoji="0" lang="en-US" sz="1800" b="0" i="0" u="none" strike="noStrike" kern="0" cap="none" spc="0" normalizeH="0" baseline="0" noProof="0" dirty="0">
                <a:ln>
                  <a:noFill/>
                </a:ln>
                <a:solidFill>
                  <a:sysClr val="windowText" lastClr="000000"/>
                </a:solidFill>
                <a:effectLst/>
                <a:uLnTx/>
                <a:uFillTx/>
              </a:endParaRPr>
            </a:p>
          </p:txBody>
        </p:sp>
        <p:pic>
          <p:nvPicPr>
            <p:cNvPr id="347" name="Picture 346"/>
            <p:cNvPicPr>
              <a:picLocks noChangeAspect="1"/>
            </p:cNvPicPr>
            <p:nvPr/>
          </p:nvPicPr>
          <p:blipFill>
            <a:blip r:embed="rId2">
              <a:duotone>
                <a:srgbClr val="7CC7FF">
                  <a:shade val="45000"/>
                  <a:satMod val="135000"/>
                </a:srgbClr>
                <a:prstClr val="white"/>
              </a:duotone>
            </a:blip>
            <a:stretch>
              <a:fillRect/>
            </a:stretch>
          </p:blipFill>
          <p:spPr>
            <a:xfrm>
              <a:off x="6730277" y="3089520"/>
              <a:ext cx="639365" cy="598695"/>
            </a:xfrm>
            <a:prstGeom prst="rect">
              <a:avLst/>
            </a:prstGeom>
          </p:spPr>
        </p:pic>
      </p:grpSp>
    </p:spTree>
    <p:extLst>
      <p:ext uri="{BB962C8B-B14F-4D97-AF65-F5344CB8AC3E}">
        <p14:creationId xmlns:p14="http://schemas.microsoft.com/office/powerpoint/2010/main" val="12878597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4" name="Rectangle 3"/>
          <p:cNvSpPr/>
          <p:nvPr/>
        </p:nvSpPr>
        <p:spPr>
          <a:xfrm>
            <a:off x="1514996" y="883163"/>
            <a:ext cx="1138873" cy="10234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What</a:t>
            </a:r>
            <a:endParaRPr lang="en-US" dirty="0"/>
          </a:p>
        </p:txBody>
      </p:sp>
      <p:sp>
        <p:nvSpPr>
          <p:cNvPr id="5" name="Rectangle 4"/>
          <p:cNvSpPr/>
          <p:nvPr/>
        </p:nvSpPr>
        <p:spPr>
          <a:xfrm>
            <a:off x="1514996" y="2141735"/>
            <a:ext cx="1138873" cy="1023488"/>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Why</a:t>
            </a:r>
            <a:endParaRPr lang="en-US" dirty="0"/>
          </a:p>
        </p:txBody>
      </p:sp>
      <p:sp>
        <p:nvSpPr>
          <p:cNvPr id="6" name="Rectangle 5"/>
          <p:cNvSpPr/>
          <p:nvPr/>
        </p:nvSpPr>
        <p:spPr>
          <a:xfrm>
            <a:off x="1514996" y="3459002"/>
            <a:ext cx="1138873" cy="1023488"/>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How</a:t>
            </a:r>
            <a:endParaRPr lang="en-US" dirty="0"/>
          </a:p>
        </p:txBody>
      </p:sp>
      <p:sp>
        <p:nvSpPr>
          <p:cNvPr id="7" name="Rectangle 6"/>
          <p:cNvSpPr/>
          <p:nvPr/>
        </p:nvSpPr>
        <p:spPr>
          <a:xfrm>
            <a:off x="2806269" y="883163"/>
            <a:ext cx="4302308" cy="1023488"/>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 . are Blockchain technologies ?</a:t>
            </a:r>
            <a:endParaRPr lang="en-US" dirty="0">
              <a:solidFill>
                <a:schemeClr val="tx1"/>
              </a:solidFill>
            </a:endParaRPr>
          </a:p>
        </p:txBody>
      </p:sp>
      <p:sp>
        <p:nvSpPr>
          <p:cNvPr id="8" name="Rectangle 7"/>
          <p:cNvSpPr/>
          <p:nvPr/>
        </p:nvSpPr>
        <p:spPr>
          <a:xfrm>
            <a:off x="2806269" y="2141735"/>
            <a:ext cx="4302308" cy="1023488"/>
          </a:xfrm>
          <a:prstGeom prst="rect">
            <a:avLst/>
          </a:prstGeom>
          <a:no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 . is it relevant for our business?</a:t>
            </a:r>
            <a:endParaRPr lang="en-US" dirty="0">
              <a:solidFill>
                <a:schemeClr val="tx1"/>
              </a:solidFill>
            </a:endParaRPr>
          </a:p>
        </p:txBody>
      </p:sp>
      <p:sp>
        <p:nvSpPr>
          <p:cNvPr id="9" name="Rectangle 8"/>
          <p:cNvSpPr/>
          <p:nvPr/>
        </p:nvSpPr>
        <p:spPr>
          <a:xfrm>
            <a:off x="2806269" y="3459002"/>
            <a:ext cx="4302308" cy="1023488"/>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 . can IBM help us apply Blockchain?</a:t>
            </a:r>
            <a:endParaRPr lang="en-US" dirty="0">
              <a:solidFill>
                <a:schemeClr val="tx1"/>
              </a:solidFill>
            </a:endParaRPr>
          </a:p>
        </p:txBody>
      </p:sp>
    </p:spTree>
    <p:extLst>
      <p:ext uri="{BB962C8B-B14F-4D97-AF65-F5344CB8AC3E}">
        <p14:creationId xmlns:p14="http://schemas.microsoft.com/office/powerpoint/2010/main" val="4305055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tter-of-credit-15.jpg"/>
          <p:cNvPicPr>
            <a:picLocks noChangeAspect="1"/>
          </p:cNvPicPr>
          <p:nvPr/>
        </p:nvPicPr>
        <p:blipFill rotWithShape="1">
          <a:blip r:embed="rId3">
            <a:extLst>
              <a:ext uri="{28A0092B-C50C-407E-A947-70E740481C1C}">
                <a14:useLocalDpi xmlns:a14="http://schemas.microsoft.com/office/drawing/2010/main" val="0"/>
              </a:ext>
            </a:extLst>
          </a:blip>
          <a:srcRect l="1880" t="3338" r="2706" b="4601"/>
          <a:stretch/>
        </p:blipFill>
        <p:spPr>
          <a:xfrm>
            <a:off x="4831560" y="1733004"/>
            <a:ext cx="4183019" cy="2256641"/>
          </a:xfrm>
          <a:prstGeom prst="rect">
            <a:avLst/>
          </a:prstGeom>
        </p:spPr>
      </p:pic>
      <p:sp>
        <p:nvSpPr>
          <p:cNvPr id="2" name="Title 1"/>
          <p:cNvSpPr>
            <a:spLocks noGrp="1"/>
          </p:cNvSpPr>
          <p:nvPr>
            <p:ph type="title"/>
          </p:nvPr>
        </p:nvSpPr>
        <p:spPr/>
        <p:txBody>
          <a:bodyPr/>
          <a:lstStyle/>
          <a:p>
            <a:r>
              <a:rPr lang="en-US" dirty="0" smtClean="0">
                <a:solidFill>
                  <a:srgbClr val="0070C0"/>
                </a:solidFill>
              </a:rPr>
              <a:t>Finality</a:t>
            </a:r>
            <a:r>
              <a:rPr lang="en-US" dirty="0" smtClean="0"/>
              <a:t> Use Case – Letter of Credit</a:t>
            </a:r>
            <a:endParaRPr lang="en-US" dirty="0"/>
          </a:p>
        </p:txBody>
      </p:sp>
      <p:sp>
        <p:nvSpPr>
          <p:cNvPr id="4" name="Content Placeholder 3"/>
          <p:cNvSpPr>
            <a:spLocks noGrp="1"/>
          </p:cNvSpPr>
          <p:nvPr>
            <p:ph sz="half" idx="2"/>
          </p:nvPr>
        </p:nvSpPr>
        <p:spPr>
          <a:xfrm>
            <a:off x="375020" y="824763"/>
            <a:ext cx="4692280" cy="3975837"/>
          </a:xfrm>
        </p:spPr>
        <p:txBody>
          <a:bodyPr>
            <a:noAutofit/>
          </a:bodyPr>
          <a:lstStyle/>
          <a:p>
            <a:pPr marL="0" indent="0">
              <a:lnSpc>
                <a:spcPct val="70000"/>
              </a:lnSpc>
              <a:buNone/>
            </a:pPr>
            <a:r>
              <a:rPr lang="en-US" sz="1400" b="1" dirty="0" smtClean="0">
                <a:solidFill>
                  <a:srgbClr val="268ABF"/>
                </a:solidFill>
                <a:latin typeface="Calibri"/>
                <a:cs typeface="Calibri"/>
              </a:rPr>
              <a:t>What?</a:t>
            </a:r>
          </a:p>
          <a:p>
            <a:pPr>
              <a:lnSpc>
                <a:spcPct val="70000"/>
              </a:lnSpc>
            </a:pPr>
            <a:r>
              <a:rPr lang="en-US" sz="1400" dirty="0" smtClean="0">
                <a:latin typeface="Calibri"/>
                <a:cs typeface="Calibri"/>
              </a:rPr>
              <a:t>Bank </a:t>
            </a:r>
            <a:r>
              <a:rPr lang="en-US" sz="1400" dirty="0">
                <a:latin typeface="Calibri"/>
                <a:cs typeface="Calibri"/>
              </a:rPr>
              <a:t>handling letters of credit (LOC) wants to offer them to a wider range of clients including startups </a:t>
            </a:r>
            <a:endParaRPr lang="en-US" sz="1400" dirty="0" smtClean="0">
              <a:latin typeface="Calibri"/>
              <a:cs typeface="Calibri"/>
            </a:endParaRPr>
          </a:p>
          <a:p>
            <a:pPr>
              <a:lnSpc>
                <a:spcPct val="70000"/>
              </a:lnSpc>
            </a:pPr>
            <a:r>
              <a:rPr lang="en-US" sz="1400" dirty="0" smtClean="0">
                <a:latin typeface="Calibri"/>
                <a:cs typeface="Calibri"/>
              </a:rPr>
              <a:t>Currently </a:t>
            </a:r>
            <a:r>
              <a:rPr lang="en-US" sz="1400" dirty="0">
                <a:latin typeface="Calibri"/>
                <a:cs typeface="Calibri"/>
              </a:rPr>
              <a:t>constrained by </a:t>
            </a:r>
            <a:r>
              <a:rPr lang="en-US" sz="1400" dirty="0" smtClean="0">
                <a:latin typeface="Calibri"/>
                <a:cs typeface="Calibri"/>
              </a:rPr>
              <a:t>costs &amp; the </a:t>
            </a:r>
            <a:r>
              <a:rPr lang="en-US" sz="1400" dirty="0">
                <a:latin typeface="Calibri"/>
                <a:cs typeface="Calibri"/>
              </a:rPr>
              <a:t>time to </a:t>
            </a:r>
            <a:r>
              <a:rPr lang="en-US" sz="1400" dirty="0" smtClean="0">
                <a:latin typeface="Calibri"/>
                <a:cs typeface="Calibri"/>
              </a:rPr>
              <a:t>execute</a:t>
            </a:r>
          </a:p>
          <a:p>
            <a:pPr>
              <a:lnSpc>
                <a:spcPct val="70000"/>
              </a:lnSpc>
            </a:pPr>
            <a:endParaRPr lang="en-US" sz="1400" dirty="0" smtClean="0">
              <a:latin typeface="Calibri"/>
              <a:cs typeface="Calibri"/>
            </a:endParaRPr>
          </a:p>
          <a:p>
            <a:pPr marL="0" indent="0">
              <a:lnSpc>
                <a:spcPct val="70000"/>
              </a:lnSpc>
              <a:buNone/>
            </a:pPr>
            <a:r>
              <a:rPr lang="en-US" sz="1400" b="1" dirty="0" smtClean="0">
                <a:solidFill>
                  <a:srgbClr val="268ABF"/>
                </a:solidFill>
                <a:latin typeface="Calibri"/>
                <a:cs typeface="Calibri"/>
              </a:rPr>
              <a:t>How?</a:t>
            </a:r>
          </a:p>
          <a:p>
            <a:pPr>
              <a:lnSpc>
                <a:spcPct val="70000"/>
              </a:lnSpc>
            </a:pPr>
            <a:r>
              <a:rPr lang="en-US" sz="1400" dirty="0">
                <a:latin typeface="Calibri"/>
                <a:cs typeface="Calibri"/>
              </a:rPr>
              <a:t>Blockchain provides </a:t>
            </a:r>
            <a:r>
              <a:rPr lang="en-US" sz="1400" dirty="0" smtClean="0">
                <a:latin typeface="Calibri"/>
                <a:cs typeface="Calibri"/>
              </a:rPr>
              <a:t>common </a:t>
            </a:r>
            <a:r>
              <a:rPr lang="en-US" sz="1400" dirty="0">
                <a:latin typeface="Calibri"/>
                <a:cs typeface="Calibri"/>
              </a:rPr>
              <a:t>ledger for letters of </a:t>
            </a:r>
            <a:r>
              <a:rPr lang="en-US" sz="1400" dirty="0" smtClean="0">
                <a:latin typeface="Calibri"/>
                <a:cs typeface="Calibri"/>
              </a:rPr>
              <a:t>credit</a:t>
            </a:r>
            <a:endParaRPr lang="en-US" sz="1400" dirty="0">
              <a:latin typeface="Calibri"/>
              <a:cs typeface="Calibri"/>
            </a:endParaRPr>
          </a:p>
          <a:p>
            <a:pPr>
              <a:lnSpc>
                <a:spcPct val="70000"/>
              </a:lnSpc>
            </a:pPr>
            <a:r>
              <a:rPr lang="en-US" sz="1400" dirty="0" smtClean="0">
                <a:latin typeface="Calibri"/>
                <a:cs typeface="Calibri"/>
              </a:rPr>
              <a:t>Allows all counter</a:t>
            </a:r>
            <a:r>
              <a:rPr lang="en-US" sz="1400" dirty="0">
                <a:latin typeface="Calibri"/>
                <a:cs typeface="Calibri"/>
              </a:rPr>
              <a:t>-parties to have the same validated record of transaction and </a:t>
            </a:r>
            <a:r>
              <a:rPr lang="en-US" sz="1400" dirty="0" smtClean="0">
                <a:latin typeface="Calibri"/>
                <a:cs typeface="Calibri"/>
              </a:rPr>
              <a:t>fulfillment</a:t>
            </a:r>
          </a:p>
          <a:p>
            <a:pPr>
              <a:lnSpc>
                <a:spcPct val="70000"/>
              </a:lnSpc>
            </a:pPr>
            <a:endParaRPr lang="en-US" sz="1400" dirty="0" smtClean="0">
              <a:latin typeface="Calibri"/>
              <a:cs typeface="Calibri"/>
            </a:endParaRPr>
          </a:p>
          <a:p>
            <a:pPr marL="0" indent="0">
              <a:lnSpc>
                <a:spcPct val="70000"/>
              </a:lnSpc>
              <a:buNone/>
            </a:pPr>
            <a:r>
              <a:rPr lang="en-US" sz="1400" b="1" dirty="0" smtClean="0">
                <a:solidFill>
                  <a:srgbClr val="268ABF"/>
                </a:solidFill>
                <a:latin typeface="Calibri"/>
                <a:cs typeface="Calibri"/>
              </a:rPr>
              <a:t>Benefits</a:t>
            </a:r>
          </a:p>
          <a:p>
            <a:pPr>
              <a:lnSpc>
                <a:spcPct val="70000"/>
              </a:lnSpc>
            </a:pPr>
            <a:r>
              <a:rPr lang="en-US" sz="1400" dirty="0" smtClean="0">
                <a:latin typeface="Calibri"/>
                <a:cs typeface="Calibri"/>
              </a:rPr>
              <a:t>Increase </a:t>
            </a:r>
            <a:r>
              <a:rPr lang="en-US" sz="1400" dirty="0">
                <a:latin typeface="Calibri"/>
                <a:cs typeface="Calibri"/>
              </a:rPr>
              <a:t>speed of execution </a:t>
            </a:r>
            <a:r>
              <a:rPr lang="en-US" sz="1400" dirty="0" smtClean="0">
                <a:latin typeface="Calibri"/>
                <a:cs typeface="Calibri"/>
              </a:rPr>
              <a:t>(less than 1 </a:t>
            </a:r>
            <a:r>
              <a:rPr lang="en-US" sz="1400" dirty="0">
                <a:latin typeface="Calibri"/>
                <a:cs typeface="Calibri"/>
              </a:rPr>
              <a:t>day)</a:t>
            </a:r>
          </a:p>
          <a:p>
            <a:pPr>
              <a:lnSpc>
                <a:spcPct val="70000"/>
              </a:lnSpc>
            </a:pPr>
            <a:r>
              <a:rPr lang="en-US" sz="1400" dirty="0" smtClean="0">
                <a:latin typeface="Calibri"/>
                <a:cs typeface="Calibri"/>
              </a:rPr>
              <a:t>Vastly reduced cost</a:t>
            </a:r>
            <a:endParaRPr lang="en-US" sz="1400" dirty="0">
              <a:latin typeface="Calibri"/>
              <a:cs typeface="Calibri"/>
            </a:endParaRPr>
          </a:p>
          <a:p>
            <a:pPr>
              <a:lnSpc>
                <a:spcPct val="70000"/>
              </a:lnSpc>
            </a:pPr>
            <a:r>
              <a:rPr lang="en-US" sz="1400" dirty="0" smtClean="0">
                <a:latin typeface="Calibri"/>
                <a:cs typeface="Calibri"/>
              </a:rPr>
              <a:t>Reduced risk, e.g. currency fluctuations</a:t>
            </a:r>
          </a:p>
          <a:p>
            <a:pPr>
              <a:lnSpc>
                <a:spcPct val="70000"/>
              </a:lnSpc>
            </a:pPr>
            <a:r>
              <a:rPr lang="en-US" sz="1400" dirty="0" smtClean="0">
                <a:latin typeface="Calibri"/>
                <a:cs typeface="Calibri"/>
              </a:rPr>
              <a:t>Value added services; e.g. incremental payment</a:t>
            </a:r>
          </a:p>
        </p:txBody>
      </p:sp>
    </p:spTree>
    <p:extLst>
      <p:ext uri="{BB962C8B-B14F-4D97-AF65-F5344CB8AC3E}">
        <p14:creationId xmlns:p14="http://schemas.microsoft.com/office/powerpoint/2010/main" val="18227604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Potential Use Cases include . . </a:t>
            </a:r>
            <a:endParaRPr lang="en-US" dirty="0"/>
          </a:p>
        </p:txBody>
      </p:sp>
      <p:sp>
        <p:nvSpPr>
          <p:cNvPr id="3" name="Content Placeholder 2"/>
          <p:cNvSpPr>
            <a:spLocks noGrp="1"/>
          </p:cNvSpPr>
          <p:nvPr>
            <p:ph sz="half" idx="1"/>
          </p:nvPr>
        </p:nvSpPr>
        <p:spPr>
          <a:xfrm>
            <a:off x="375019" y="1063229"/>
            <a:ext cx="4038600" cy="3394472"/>
          </a:xfrm>
        </p:spPr>
        <p:txBody>
          <a:bodyPr>
            <a:normAutofit/>
          </a:bodyPr>
          <a:lstStyle/>
          <a:p>
            <a:r>
              <a:rPr lang="en-US" b="1" dirty="0"/>
              <a:t>Securities</a:t>
            </a:r>
          </a:p>
          <a:p>
            <a:pPr lvl="1"/>
            <a:r>
              <a:rPr lang="en-US" dirty="0"/>
              <a:t>Post-trade settlement</a:t>
            </a:r>
          </a:p>
          <a:p>
            <a:pPr lvl="1"/>
            <a:r>
              <a:rPr lang="en-US" dirty="0"/>
              <a:t>Derivative contracts</a:t>
            </a:r>
          </a:p>
          <a:p>
            <a:r>
              <a:rPr lang="en-US" b="1" dirty="0" smtClean="0"/>
              <a:t>Trade </a:t>
            </a:r>
            <a:r>
              <a:rPr lang="en-US" b="1" dirty="0"/>
              <a:t>Finance</a:t>
            </a:r>
          </a:p>
          <a:p>
            <a:pPr lvl="1"/>
            <a:r>
              <a:rPr lang="en-US" dirty="0" smtClean="0"/>
              <a:t>Bill </a:t>
            </a:r>
            <a:r>
              <a:rPr lang="en-US" dirty="0"/>
              <a:t>of Lading</a:t>
            </a:r>
          </a:p>
          <a:p>
            <a:pPr lvl="1"/>
            <a:r>
              <a:rPr lang="en-US" dirty="0"/>
              <a:t>Cross-currency payment</a:t>
            </a:r>
          </a:p>
          <a:p>
            <a:r>
              <a:rPr lang="en-US" b="1" dirty="0"/>
              <a:t>Syndicated </a:t>
            </a:r>
            <a:r>
              <a:rPr lang="en-US" b="1" dirty="0" smtClean="0"/>
              <a:t>Loans</a:t>
            </a:r>
          </a:p>
          <a:p>
            <a:r>
              <a:rPr lang="en-US" b="1" dirty="0" smtClean="0"/>
              <a:t>Supply Chain</a:t>
            </a:r>
            <a:endParaRPr lang="en-US" b="1" dirty="0"/>
          </a:p>
        </p:txBody>
      </p:sp>
      <p:sp>
        <p:nvSpPr>
          <p:cNvPr id="4" name="Content Placeholder 3"/>
          <p:cNvSpPr>
            <a:spLocks noGrp="1"/>
          </p:cNvSpPr>
          <p:nvPr>
            <p:ph sz="half" idx="2"/>
          </p:nvPr>
        </p:nvSpPr>
        <p:spPr>
          <a:xfrm>
            <a:off x="4566019" y="1063229"/>
            <a:ext cx="4038600" cy="3394472"/>
          </a:xfrm>
        </p:spPr>
        <p:txBody>
          <a:bodyPr>
            <a:normAutofit/>
          </a:bodyPr>
          <a:lstStyle/>
          <a:p>
            <a:r>
              <a:rPr lang="en-US" b="1" dirty="0"/>
              <a:t>Retail Banking</a:t>
            </a:r>
          </a:p>
          <a:p>
            <a:pPr lvl="1"/>
            <a:r>
              <a:rPr lang="en-US" dirty="0"/>
              <a:t>Cross border remittances</a:t>
            </a:r>
          </a:p>
          <a:p>
            <a:pPr lvl="1"/>
            <a:r>
              <a:rPr lang="en-US" dirty="0"/>
              <a:t>Mortgage </a:t>
            </a:r>
            <a:r>
              <a:rPr lang="en-US" dirty="0" smtClean="0"/>
              <a:t>verification &amp; contracts</a:t>
            </a:r>
            <a:endParaRPr lang="en-US" dirty="0"/>
          </a:p>
          <a:p>
            <a:r>
              <a:rPr lang="en-US" b="1" dirty="0" smtClean="0"/>
              <a:t>Public </a:t>
            </a:r>
            <a:r>
              <a:rPr lang="en-US" b="1" dirty="0"/>
              <a:t>Records</a:t>
            </a:r>
          </a:p>
          <a:p>
            <a:pPr lvl="1"/>
            <a:r>
              <a:rPr lang="en-US" dirty="0"/>
              <a:t>Real estate records </a:t>
            </a:r>
          </a:p>
          <a:p>
            <a:pPr lvl="1"/>
            <a:r>
              <a:rPr lang="en-US" dirty="0"/>
              <a:t>Vehicle registrations</a:t>
            </a:r>
          </a:p>
          <a:p>
            <a:pPr lvl="1"/>
            <a:r>
              <a:rPr lang="en-US" dirty="0" smtClean="0"/>
              <a:t>Citizen Identity</a:t>
            </a:r>
            <a:endParaRPr lang="en-US" dirty="0"/>
          </a:p>
          <a:p>
            <a:r>
              <a:rPr lang="en-US" b="1" dirty="0" smtClean="0"/>
              <a:t>Digital Property Management</a:t>
            </a:r>
            <a:endParaRPr lang="en-US" b="1" dirty="0"/>
          </a:p>
        </p:txBody>
      </p:sp>
      <p:pic>
        <p:nvPicPr>
          <p:cNvPr id="5" name="Picture 4" descr="series_of_gears_and_3d_men_inside_it_for_process_flow_stock_photo_Slide01.jpg"/>
          <p:cNvPicPr>
            <a:picLocks noChangeAspect="1"/>
          </p:cNvPicPr>
          <p:nvPr/>
        </p:nvPicPr>
        <p:blipFill rotWithShape="1">
          <a:blip r:embed="rId2">
            <a:extLst>
              <a:ext uri="{28A0092B-C50C-407E-A947-70E740481C1C}">
                <a14:useLocalDpi xmlns:a14="http://schemas.microsoft.com/office/drawing/2010/main" val="0"/>
              </a:ext>
            </a:extLst>
          </a:blip>
          <a:srcRect t="13582" b="12551"/>
          <a:stretch/>
        </p:blipFill>
        <p:spPr>
          <a:xfrm>
            <a:off x="6585319" y="4043227"/>
            <a:ext cx="1795525" cy="828947"/>
          </a:xfrm>
          <a:prstGeom prst="rect">
            <a:avLst/>
          </a:prstGeom>
        </p:spPr>
      </p:pic>
      <p:sp>
        <p:nvSpPr>
          <p:cNvPr id="6" name="Rectangle 5"/>
          <p:cNvSpPr/>
          <p:nvPr/>
        </p:nvSpPr>
        <p:spPr>
          <a:xfrm>
            <a:off x="7990041" y="205979"/>
            <a:ext cx="701380" cy="701271"/>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Why?</a:t>
            </a:r>
            <a:endParaRPr lang="en-US" sz="1400" dirty="0"/>
          </a:p>
        </p:txBody>
      </p:sp>
    </p:spTree>
    <p:extLst>
      <p:ext uri="{BB962C8B-B14F-4D97-AF65-F5344CB8AC3E}">
        <p14:creationId xmlns:p14="http://schemas.microsoft.com/office/powerpoint/2010/main" val="1997768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22"/>
          <p:cNvGrpSpPr>
            <a:grpSpLocks/>
          </p:cNvGrpSpPr>
          <p:nvPr/>
        </p:nvGrpSpPr>
        <p:grpSpPr bwMode="auto">
          <a:xfrm>
            <a:off x="620783" y="697135"/>
            <a:ext cx="3154968" cy="4119786"/>
            <a:chOff x="2357" y="970"/>
            <a:chExt cx="386" cy="2741"/>
          </a:xfrm>
        </p:grpSpPr>
        <p:sp>
          <p:nvSpPr>
            <p:cNvPr id="32" name="AutoShape 3"/>
            <p:cNvSpPr>
              <a:spLocks noChangeArrowheads="1"/>
            </p:cNvSpPr>
            <p:nvPr/>
          </p:nvSpPr>
          <p:spPr bwMode="auto">
            <a:xfrm>
              <a:off x="2459" y="1225"/>
              <a:ext cx="193" cy="2486"/>
            </a:xfrm>
            <a:custGeom>
              <a:avLst/>
              <a:gdLst>
                <a:gd name="T0" fmla="*/ 0 w 21600"/>
                <a:gd name="T1" fmla="*/ 2 h 21600"/>
                <a:gd name="T2" fmla="*/ 0 w 21600"/>
                <a:gd name="T3" fmla="*/ 4 h 21600"/>
                <a:gd name="T4" fmla="*/ 0 w 21600"/>
                <a:gd name="T5" fmla="*/ 2 h 21600"/>
                <a:gd name="T6" fmla="*/ 0 w 21600"/>
                <a:gd name="T7" fmla="*/ 0 h 21600"/>
                <a:gd name="T8" fmla="*/ 0 60000 65536"/>
                <a:gd name="T9" fmla="*/ 0 60000 65536"/>
                <a:gd name="T10" fmla="*/ 0 60000 65536"/>
                <a:gd name="T11" fmla="*/ 0 60000 65536"/>
                <a:gd name="T12" fmla="*/ 4477 w 21600"/>
                <a:gd name="T13" fmla="*/ 4501 h 21600"/>
                <a:gd name="T14" fmla="*/ 17123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0">
              <a:gsLst>
                <a:gs pos="0">
                  <a:srgbClr val="C0C0C0"/>
                </a:gs>
                <a:gs pos="100000">
                  <a:srgbClr val="E6E6E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4" name="Group 4"/>
            <p:cNvGrpSpPr>
              <a:grpSpLocks/>
            </p:cNvGrpSpPr>
            <p:nvPr/>
          </p:nvGrpSpPr>
          <p:grpSpPr bwMode="auto">
            <a:xfrm>
              <a:off x="2357" y="970"/>
              <a:ext cx="386" cy="419"/>
              <a:chOff x="2008" y="2547"/>
              <a:chExt cx="400" cy="740"/>
            </a:xfrm>
          </p:grpSpPr>
          <p:sp>
            <p:nvSpPr>
              <p:cNvPr id="35" name="Freeform 5"/>
              <p:cNvSpPr>
                <a:spLocks/>
              </p:cNvSpPr>
              <p:nvPr/>
            </p:nvSpPr>
            <p:spPr bwMode="auto">
              <a:xfrm>
                <a:off x="2207" y="2547"/>
                <a:ext cx="201" cy="740"/>
              </a:xfrm>
              <a:custGeom>
                <a:avLst/>
                <a:gdLst>
                  <a:gd name="T0" fmla="*/ 0 w 201"/>
                  <a:gd name="T1" fmla="*/ 0 h 741"/>
                  <a:gd name="T2" fmla="*/ 0 w 201"/>
                  <a:gd name="T3" fmla="*/ 583 h 741"/>
                  <a:gd name="T4" fmla="*/ 201 w 201"/>
                  <a:gd name="T5" fmla="*/ 737 h 741"/>
                  <a:gd name="T6" fmla="*/ 0 w 201"/>
                  <a:gd name="T7" fmla="*/ 0 h 741"/>
                  <a:gd name="T8" fmla="*/ 0 60000 65536"/>
                  <a:gd name="T9" fmla="*/ 0 60000 65536"/>
                  <a:gd name="T10" fmla="*/ 0 60000 65536"/>
                  <a:gd name="T11" fmla="*/ 0 60000 65536"/>
                  <a:gd name="T12" fmla="*/ 0 w 201"/>
                  <a:gd name="T13" fmla="*/ 0 h 741"/>
                  <a:gd name="T14" fmla="*/ 201 w 201"/>
                  <a:gd name="T15" fmla="*/ 741 h 741"/>
                </a:gdLst>
                <a:ahLst/>
                <a:cxnLst>
                  <a:cxn ang="T8">
                    <a:pos x="T0" y="T1"/>
                  </a:cxn>
                  <a:cxn ang="T9">
                    <a:pos x="T2" y="T3"/>
                  </a:cxn>
                  <a:cxn ang="T10">
                    <a:pos x="T4" y="T5"/>
                  </a:cxn>
                  <a:cxn ang="T11">
                    <a:pos x="T6" y="T7"/>
                  </a:cxn>
                </a:cxnLst>
                <a:rect l="T12" t="T13" r="T14" b="T15"/>
                <a:pathLst>
                  <a:path w="201" h="741">
                    <a:moveTo>
                      <a:pt x="0" y="0"/>
                    </a:moveTo>
                    <a:lnTo>
                      <a:pt x="0" y="587"/>
                    </a:lnTo>
                    <a:lnTo>
                      <a:pt x="201" y="741"/>
                    </a:lnTo>
                    <a:lnTo>
                      <a:pt x="0"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6"/>
              <p:cNvSpPr>
                <a:spLocks/>
              </p:cNvSpPr>
              <p:nvPr/>
            </p:nvSpPr>
            <p:spPr bwMode="auto">
              <a:xfrm flipH="1">
                <a:off x="2008" y="2547"/>
                <a:ext cx="201" cy="740"/>
              </a:xfrm>
              <a:custGeom>
                <a:avLst/>
                <a:gdLst>
                  <a:gd name="T0" fmla="*/ 0 w 201"/>
                  <a:gd name="T1" fmla="*/ 0 h 741"/>
                  <a:gd name="T2" fmla="*/ 0 w 201"/>
                  <a:gd name="T3" fmla="*/ 583 h 741"/>
                  <a:gd name="T4" fmla="*/ 201 w 201"/>
                  <a:gd name="T5" fmla="*/ 737 h 741"/>
                  <a:gd name="T6" fmla="*/ 0 w 201"/>
                  <a:gd name="T7" fmla="*/ 0 h 741"/>
                  <a:gd name="T8" fmla="*/ 0 60000 65536"/>
                  <a:gd name="T9" fmla="*/ 0 60000 65536"/>
                  <a:gd name="T10" fmla="*/ 0 60000 65536"/>
                  <a:gd name="T11" fmla="*/ 0 60000 65536"/>
                  <a:gd name="T12" fmla="*/ 0 w 201"/>
                  <a:gd name="T13" fmla="*/ 0 h 741"/>
                  <a:gd name="T14" fmla="*/ 201 w 201"/>
                  <a:gd name="T15" fmla="*/ 741 h 741"/>
                </a:gdLst>
                <a:ahLst/>
                <a:cxnLst>
                  <a:cxn ang="T8">
                    <a:pos x="T0" y="T1"/>
                  </a:cxn>
                  <a:cxn ang="T9">
                    <a:pos x="T2" y="T3"/>
                  </a:cxn>
                  <a:cxn ang="T10">
                    <a:pos x="T4" y="T5"/>
                  </a:cxn>
                  <a:cxn ang="T11">
                    <a:pos x="T6" y="T7"/>
                  </a:cxn>
                </a:cxnLst>
                <a:rect l="T12" t="T13" r="T14" b="T15"/>
                <a:pathLst>
                  <a:path w="201" h="741">
                    <a:moveTo>
                      <a:pt x="0" y="0"/>
                    </a:moveTo>
                    <a:lnTo>
                      <a:pt x="0" y="587"/>
                    </a:lnTo>
                    <a:lnTo>
                      <a:pt x="201" y="741"/>
                    </a:lnTo>
                    <a:lnTo>
                      <a:pt x="0"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967" name="Shape 1967"/>
          <p:cNvSpPr>
            <a:spLocks noGrp="1"/>
          </p:cNvSpPr>
          <p:nvPr>
            <p:ph type="title"/>
          </p:nvPr>
        </p:nvSpPr>
        <p:spPr/>
        <p:txBody>
          <a:bodyPr/>
          <a:lstStyle/>
          <a:p>
            <a:pPr eaLnBrk="1" hangingPunct="1"/>
            <a:r>
              <a:rPr lang="en-US" dirty="0">
                <a:latin typeface="Helvetica" charset="0"/>
                <a:cs typeface="Helvetica" charset="0"/>
              </a:rPr>
              <a:t>Patterns for Customer Adoption</a:t>
            </a:r>
          </a:p>
        </p:txBody>
      </p:sp>
      <p:sp>
        <p:nvSpPr>
          <p:cNvPr id="2059" name="Shape 918"/>
          <p:cNvSpPr>
            <a:spLocks noChangeArrowheads="1"/>
          </p:cNvSpPr>
          <p:nvPr/>
        </p:nvSpPr>
        <p:spPr bwMode="auto">
          <a:xfrm>
            <a:off x="4141742" y="901124"/>
            <a:ext cx="3851054" cy="548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180026" tIns="180026" rIns="180026" bIns="180026">
            <a:spAutoFit/>
          </a:bodyPr>
          <a:lstStyle/>
          <a:p>
            <a:pPr marL="107153" indent="-107153" defTabSz="685783">
              <a:spcBef>
                <a:spcPts val="225"/>
              </a:spcBef>
              <a:buSzPct val="100000"/>
              <a:buFont typeface="Arial" charset="0"/>
              <a:buChar char="•"/>
            </a:pPr>
            <a:endParaRPr lang="en-US" sz="1200" dirty="0">
              <a:solidFill>
                <a:srgbClr val="1A3645"/>
              </a:solidFill>
              <a:latin typeface="Helvetica Neue" charset="0"/>
              <a:cs typeface="Helvetica Neue" charset="0"/>
              <a:sym typeface="Helvetica Neue" charset="0"/>
            </a:endParaRPr>
          </a:p>
        </p:txBody>
      </p:sp>
      <p:sp>
        <p:nvSpPr>
          <p:cNvPr id="2073" name="Rectangle 7"/>
          <p:cNvSpPr>
            <a:spLocks noChangeArrowheads="1"/>
          </p:cNvSpPr>
          <p:nvPr/>
        </p:nvSpPr>
        <p:spPr bwMode="auto">
          <a:xfrm>
            <a:off x="260823" y="1281786"/>
            <a:ext cx="387488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b="1" dirty="0">
                <a:latin typeface="Helvetica (Headings)" charset="0"/>
              </a:rPr>
              <a:t>HIGH VALUE MARKET</a:t>
            </a:r>
            <a:endParaRPr lang="en-GB" b="1" dirty="0">
              <a:latin typeface="Helvetica (Headings)" charset="0"/>
            </a:endParaRPr>
          </a:p>
        </p:txBody>
      </p:sp>
      <p:sp>
        <p:nvSpPr>
          <p:cNvPr id="2074" name="Rectangle 8"/>
          <p:cNvSpPr>
            <a:spLocks noChangeArrowheads="1"/>
          </p:cNvSpPr>
          <p:nvPr/>
        </p:nvSpPr>
        <p:spPr bwMode="auto">
          <a:xfrm>
            <a:off x="260823" y="2268324"/>
            <a:ext cx="387488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b="1" dirty="0">
                <a:latin typeface="Helvetica (Headings)" charset="0"/>
              </a:rPr>
              <a:t>ASSET </a:t>
            </a:r>
            <a:r>
              <a:rPr lang="en-US" b="1" dirty="0" smtClean="0">
                <a:latin typeface="Helvetica (Headings)" charset="0"/>
              </a:rPr>
              <a:t>EXCHANGE</a:t>
            </a:r>
            <a:endParaRPr lang="en-GB" b="1" dirty="0">
              <a:latin typeface="Helvetica (Headings)" charset="0"/>
            </a:endParaRPr>
          </a:p>
        </p:txBody>
      </p:sp>
      <p:sp>
        <p:nvSpPr>
          <p:cNvPr id="2076" name="Rectangle 11"/>
          <p:cNvSpPr>
            <a:spLocks noChangeArrowheads="1"/>
          </p:cNvSpPr>
          <p:nvPr/>
        </p:nvSpPr>
        <p:spPr bwMode="auto">
          <a:xfrm>
            <a:off x="260823" y="4241400"/>
            <a:ext cx="387488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b="1">
                <a:latin typeface="Helvetica (Headings)" charset="0"/>
              </a:rPr>
              <a:t>COMPLIANCE LEDGER</a:t>
            </a:r>
            <a:endParaRPr lang="en-GB" b="1">
              <a:latin typeface="Helvetica (Headings)" charset="0"/>
            </a:endParaRPr>
          </a:p>
        </p:txBody>
      </p:sp>
      <p:sp>
        <p:nvSpPr>
          <p:cNvPr id="38" name="Rectangle 37"/>
          <p:cNvSpPr/>
          <p:nvPr/>
        </p:nvSpPr>
        <p:spPr>
          <a:xfrm>
            <a:off x="7971085" y="205979"/>
            <a:ext cx="701380" cy="691794"/>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How?</a:t>
            </a:r>
            <a:endParaRPr lang="en-US" sz="1400" dirty="0"/>
          </a:p>
        </p:txBody>
      </p:sp>
      <p:sp>
        <p:nvSpPr>
          <p:cNvPr id="3" name="TextBox 2"/>
          <p:cNvSpPr txBox="1"/>
          <p:nvPr/>
        </p:nvSpPr>
        <p:spPr>
          <a:xfrm>
            <a:off x="4347133" y="992586"/>
            <a:ext cx="4031873" cy="888705"/>
          </a:xfrm>
          <a:prstGeom prst="rect">
            <a:avLst/>
          </a:prstGeom>
          <a:noFill/>
        </p:spPr>
        <p:txBody>
          <a:bodyPr wrap="none" rtlCol="0">
            <a:spAutoFit/>
          </a:bodyPr>
          <a:lstStyle/>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Transfer of high value financial assets</a:t>
            </a:r>
          </a:p>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Between many participants in a market</a:t>
            </a:r>
          </a:p>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Regulatory </a:t>
            </a:r>
            <a:r>
              <a:rPr lang="en-US" sz="1600" dirty="0" smtClean="0">
                <a:solidFill>
                  <a:srgbClr val="1A3645"/>
                </a:solidFill>
                <a:latin typeface="Helvetica Neue" charset="0"/>
                <a:cs typeface="Helvetica Neue" charset="0"/>
                <a:sym typeface="Helvetica Neue" charset="0"/>
              </a:rPr>
              <a:t>timeframes</a:t>
            </a:r>
            <a:endParaRPr lang="en-US" sz="1600" dirty="0">
              <a:solidFill>
                <a:srgbClr val="1A3645"/>
              </a:solidFill>
              <a:latin typeface="Helvetica Neue" charset="0"/>
              <a:cs typeface="Helvetica Neue" charset="0"/>
              <a:sym typeface="Helvetica Neue" charset="0"/>
            </a:endParaRPr>
          </a:p>
        </p:txBody>
      </p:sp>
      <p:sp>
        <p:nvSpPr>
          <p:cNvPr id="4" name="TextBox 3"/>
          <p:cNvSpPr txBox="1"/>
          <p:nvPr/>
        </p:nvSpPr>
        <p:spPr>
          <a:xfrm>
            <a:off x="4347133" y="3043892"/>
            <a:ext cx="3980577" cy="888705"/>
          </a:xfrm>
          <a:prstGeom prst="rect">
            <a:avLst/>
          </a:prstGeom>
          <a:noFill/>
        </p:spPr>
        <p:txBody>
          <a:bodyPr wrap="none" rtlCol="0">
            <a:spAutoFit/>
          </a:bodyPr>
          <a:lstStyle/>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Created by a small set of participants</a:t>
            </a:r>
          </a:p>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Share key reference data</a:t>
            </a:r>
          </a:p>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Consolidated, consistent real-time </a:t>
            </a:r>
            <a:r>
              <a:rPr lang="en-US" sz="1600" dirty="0" smtClean="0">
                <a:solidFill>
                  <a:srgbClr val="1A3645"/>
                </a:solidFill>
                <a:latin typeface="Helvetica Neue" charset="0"/>
                <a:cs typeface="Helvetica Neue" charset="0"/>
                <a:sym typeface="Helvetica Neue" charset="0"/>
              </a:rPr>
              <a:t>view</a:t>
            </a:r>
            <a:endParaRPr lang="en-US" sz="1600" dirty="0">
              <a:solidFill>
                <a:srgbClr val="1A3645"/>
              </a:solidFill>
              <a:latin typeface="Helvetica Neue" charset="0"/>
              <a:cs typeface="Helvetica Neue" charset="0"/>
              <a:sym typeface="Helvetica Neue" charset="0"/>
            </a:endParaRPr>
          </a:p>
        </p:txBody>
      </p:sp>
      <p:sp>
        <p:nvSpPr>
          <p:cNvPr id="5" name="TextBox 4"/>
          <p:cNvSpPr txBox="1"/>
          <p:nvPr/>
        </p:nvSpPr>
        <p:spPr>
          <a:xfrm>
            <a:off x="4347133" y="2018239"/>
            <a:ext cx="4634602" cy="888705"/>
          </a:xfrm>
          <a:prstGeom prst="rect">
            <a:avLst/>
          </a:prstGeom>
          <a:noFill/>
        </p:spPr>
        <p:txBody>
          <a:bodyPr wrap="none" rtlCol="0">
            <a:spAutoFit/>
          </a:bodyPr>
          <a:lstStyle/>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Sharing of assets </a:t>
            </a:r>
            <a:r>
              <a:rPr lang="en-US" sz="1600" dirty="0" smtClean="0">
                <a:solidFill>
                  <a:srgbClr val="1A3645"/>
                </a:solidFill>
                <a:latin typeface="Helvetica Neue" charset="0"/>
                <a:cs typeface="Helvetica Neue" charset="0"/>
                <a:sym typeface="Helvetica Neue" charset="0"/>
              </a:rPr>
              <a:t>(voting</a:t>
            </a:r>
            <a:r>
              <a:rPr lang="en-US" sz="1600" dirty="0">
                <a:solidFill>
                  <a:srgbClr val="1A3645"/>
                </a:solidFill>
                <a:latin typeface="Helvetica Neue" charset="0"/>
                <a:cs typeface="Helvetica Neue" charset="0"/>
                <a:sym typeface="Helvetica Neue" charset="0"/>
              </a:rPr>
              <a:t>, dividend notification)</a:t>
            </a:r>
          </a:p>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Assets are information, not financial</a:t>
            </a:r>
          </a:p>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Provenance &amp; finality are </a:t>
            </a:r>
            <a:r>
              <a:rPr lang="en-US" sz="1600" dirty="0" smtClean="0">
                <a:solidFill>
                  <a:srgbClr val="1A3645"/>
                </a:solidFill>
                <a:latin typeface="Helvetica Neue" charset="0"/>
                <a:cs typeface="Helvetica Neue" charset="0"/>
                <a:sym typeface="Helvetica Neue" charset="0"/>
              </a:rPr>
              <a:t>key</a:t>
            </a:r>
            <a:endParaRPr lang="en-US" sz="1600" dirty="0">
              <a:solidFill>
                <a:srgbClr val="1A3645"/>
              </a:solidFill>
              <a:latin typeface="Helvetica Neue" charset="0"/>
              <a:cs typeface="Helvetica Neue" charset="0"/>
              <a:sym typeface="Helvetica Neue" charset="0"/>
            </a:endParaRPr>
          </a:p>
        </p:txBody>
      </p:sp>
      <p:sp>
        <p:nvSpPr>
          <p:cNvPr id="6" name="TextBox 5"/>
          <p:cNvSpPr txBox="1"/>
          <p:nvPr/>
        </p:nvSpPr>
        <p:spPr>
          <a:xfrm>
            <a:off x="4347133" y="4069546"/>
            <a:ext cx="4660250" cy="888705"/>
          </a:xfrm>
          <a:prstGeom prst="rect">
            <a:avLst/>
          </a:prstGeom>
          <a:noFill/>
        </p:spPr>
        <p:txBody>
          <a:bodyPr wrap="none" rtlCol="0">
            <a:spAutoFit/>
          </a:bodyPr>
          <a:lstStyle/>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Real-time view of compliance, audit &amp; risk data</a:t>
            </a:r>
          </a:p>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Provenance, immutability &amp; finality are key</a:t>
            </a:r>
          </a:p>
          <a:p>
            <a:pPr marL="180975" indent="-180975" defTabSz="685783">
              <a:spcBef>
                <a:spcPts val="225"/>
              </a:spcBef>
              <a:buSzPct val="100000"/>
              <a:buFont typeface="Arial" charset="0"/>
              <a:buChar char="•"/>
            </a:pPr>
            <a:r>
              <a:rPr lang="en-US" sz="1600" dirty="0">
                <a:solidFill>
                  <a:srgbClr val="1A3645"/>
                </a:solidFill>
                <a:latin typeface="Helvetica Neue" charset="0"/>
                <a:cs typeface="Helvetica Neue" charset="0"/>
                <a:sym typeface="Helvetica Neue" charset="0"/>
              </a:rPr>
              <a:t>Transparent access to auditor &amp; regulator </a:t>
            </a:r>
          </a:p>
        </p:txBody>
      </p:sp>
      <p:cxnSp>
        <p:nvCxnSpPr>
          <p:cNvPr id="8" name="Straight Connector 7"/>
          <p:cNvCxnSpPr/>
          <p:nvPr/>
        </p:nvCxnSpPr>
        <p:spPr>
          <a:xfrm>
            <a:off x="4371474" y="1931737"/>
            <a:ext cx="4451684"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371474" y="2976898"/>
            <a:ext cx="4451684"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71474" y="3991561"/>
            <a:ext cx="4451684"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84860" y="3254862"/>
            <a:ext cx="3826814" cy="369332"/>
          </a:xfrm>
          <a:prstGeom prst="rect">
            <a:avLst/>
          </a:prstGeom>
        </p:spPr>
        <p:txBody>
          <a:bodyPr wrap="none">
            <a:spAutoFit/>
          </a:bodyPr>
          <a:lstStyle/>
          <a:p>
            <a:pPr algn="ctr"/>
            <a:r>
              <a:rPr lang="en-US" b="1" dirty="0">
                <a:latin typeface="Helvetica (Headings)" charset="0"/>
              </a:rPr>
              <a:t>CONSORTIUM SHARED LEDGER</a:t>
            </a:r>
            <a:endParaRPr lang="en-GB" b="1" dirty="0">
              <a:latin typeface="Helvetica (Headings)" charset="0"/>
            </a:endParaRPr>
          </a:p>
        </p:txBody>
      </p:sp>
    </p:spTree>
    <p:extLst>
      <p:ext uri="{BB962C8B-B14F-4D97-AF65-F5344CB8AC3E}">
        <p14:creationId xmlns:p14="http://schemas.microsoft.com/office/powerpoint/2010/main" val="4130133138"/>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Players for Blockchain </a:t>
            </a:r>
            <a:r>
              <a:rPr lang="en-US" dirty="0"/>
              <a:t>A</a:t>
            </a:r>
            <a:r>
              <a:rPr lang="en-US" dirty="0" smtClean="0"/>
              <a:t>doption</a:t>
            </a:r>
            <a:endParaRPr lang="en-US" dirty="0"/>
          </a:p>
        </p:txBody>
      </p:sp>
      <p:sp>
        <p:nvSpPr>
          <p:cNvPr id="3" name="Content Placeholder 2"/>
          <p:cNvSpPr>
            <a:spLocks noGrp="1"/>
          </p:cNvSpPr>
          <p:nvPr>
            <p:ph idx="1"/>
          </p:nvPr>
        </p:nvSpPr>
        <p:spPr>
          <a:xfrm>
            <a:off x="375019" y="813667"/>
            <a:ext cx="5789113" cy="3394472"/>
          </a:xfrm>
        </p:spPr>
        <p:txBody>
          <a:bodyPr>
            <a:noAutofit/>
          </a:bodyPr>
          <a:lstStyle/>
          <a:p>
            <a:pPr>
              <a:lnSpc>
                <a:spcPct val="70000"/>
              </a:lnSpc>
            </a:pPr>
            <a:r>
              <a:rPr lang="en-US" sz="1400" b="1" dirty="0" smtClean="0">
                <a:solidFill>
                  <a:srgbClr val="4178BE"/>
                </a:solidFill>
                <a:latin typeface="Calibri"/>
                <a:cs typeface="Calibri"/>
              </a:rPr>
              <a:t>Regulator</a:t>
            </a:r>
          </a:p>
          <a:p>
            <a:pPr lvl="1">
              <a:lnSpc>
                <a:spcPct val="70000"/>
              </a:lnSpc>
            </a:pPr>
            <a:r>
              <a:rPr lang="en-US" sz="1400" dirty="0" smtClean="0">
                <a:latin typeface="Calibri"/>
                <a:cs typeface="Calibri"/>
              </a:rPr>
              <a:t>An organization who enforces the rules of play</a:t>
            </a:r>
          </a:p>
          <a:p>
            <a:pPr lvl="1">
              <a:lnSpc>
                <a:spcPct val="70000"/>
              </a:lnSpc>
            </a:pPr>
            <a:r>
              <a:rPr lang="en-US" sz="1400" dirty="0" smtClean="0">
                <a:latin typeface="Calibri"/>
                <a:cs typeface="Calibri"/>
              </a:rPr>
              <a:t>Regulators are keen to support Blockchain based innovations</a:t>
            </a:r>
          </a:p>
          <a:p>
            <a:pPr lvl="1">
              <a:lnSpc>
                <a:spcPct val="70000"/>
              </a:lnSpc>
            </a:pPr>
            <a:r>
              <a:rPr lang="en-US" sz="1400" dirty="0">
                <a:latin typeface="Calibri"/>
                <a:cs typeface="Calibri"/>
              </a:rPr>
              <a:t>C</a:t>
            </a:r>
            <a:r>
              <a:rPr lang="en-US" sz="1400" dirty="0" smtClean="0">
                <a:latin typeface="Calibri"/>
                <a:cs typeface="Calibri"/>
              </a:rPr>
              <a:t>oncern is systemic risk – new technology, distributed data, security</a:t>
            </a:r>
            <a:endParaRPr lang="en-US" sz="1400" dirty="0">
              <a:latin typeface="Calibri"/>
              <a:cs typeface="Calibri"/>
            </a:endParaRPr>
          </a:p>
          <a:p>
            <a:pPr>
              <a:lnSpc>
                <a:spcPct val="70000"/>
              </a:lnSpc>
            </a:pPr>
            <a:r>
              <a:rPr lang="en-US" sz="1400" b="1" dirty="0" smtClean="0">
                <a:solidFill>
                  <a:srgbClr val="4178BE"/>
                </a:solidFill>
                <a:latin typeface="Calibri"/>
                <a:cs typeface="Calibri"/>
              </a:rPr>
              <a:t>Industry Group</a:t>
            </a:r>
          </a:p>
          <a:p>
            <a:pPr lvl="1">
              <a:lnSpc>
                <a:spcPct val="70000"/>
              </a:lnSpc>
            </a:pPr>
            <a:r>
              <a:rPr lang="en-US" sz="1400" dirty="0" smtClean="0">
                <a:latin typeface="Calibri"/>
                <a:cs typeface="Calibri"/>
              </a:rPr>
              <a:t>Often funded by members of a business network</a:t>
            </a:r>
          </a:p>
          <a:p>
            <a:pPr lvl="1">
              <a:lnSpc>
                <a:spcPct val="70000"/>
              </a:lnSpc>
            </a:pPr>
            <a:r>
              <a:rPr lang="en-US" sz="1400" dirty="0" smtClean="0">
                <a:latin typeface="Calibri"/>
                <a:cs typeface="Calibri"/>
              </a:rPr>
              <a:t>Provide technical advice on industry trends</a:t>
            </a:r>
          </a:p>
          <a:p>
            <a:pPr lvl="1">
              <a:lnSpc>
                <a:spcPct val="70000"/>
              </a:lnSpc>
            </a:pPr>
            <a:r>
              <a:rPr lang="en-US" sz="1400" dirty="0" smtClean="0">
                <a:latin typeface="Calibri"/>
                <a:cs typeface="Calibri"/>
              </a:rPr>
              <a:t>Encourages best practice by making </a:t>
            </a:r>
            <a:r>
              <a:rPr lang="en-US" sz="1400" dirty="0">
                <a:latin typeface="Calibri"/>
                <a:cs typeface="Calibri"/>
              </a:rPr>
              <a:t>recommendations to </a:t>
            </a:r>
            <a:r>
              <a:rPr lang="en-US" sz="1400" dirty="0" smtClean="0">
                <a:latin typeface="Calibri"/>
                <a:cs typeface="Calibri"/>
              </a:rPr>
              <a:t>members</a:t>
            </a:r>
            <a:endParaRPr lang="en-US" sz="1400" dirty="0">
              <a:latin typeface="Calibri"/>
              <a:cs typeface="Calibri"/>
            </a:endParaRPr>
          </a:p>
          <a:p>
            <a:pPr>
              <a:lnSpc>
                <a:spcPct val="70000"/>
              </a:lnSpc>
            </a:pPr>
            <a:r>
              <a:rPr lang="en-US" sz="1400" b="1" dirty="0" smtClean="0">
                <a:solidFill>
                  <a:srgbClr val="4178BE"/>
                </a:solidFill>
                <a:latin typeface="Calibri"/>
                <a:cs typeface="Calibri"/>
              </a:rPr>
              <a:t>Market Maker</a:t>
            </a:r>
          </a:p>
          <a:p>
            <a:pPr lvl="1">
              <a:lnSpc>
                <a:spcPct val="70000"/>
              </a:lnSpc>
            </a:pPr>
            <a:r>
              <a:rPr lang="en-US" sz="1400" dirty="0" smtClean="0">
                <a:latin typeface="Calibri"/>
                <a:cs typeface="Calibri"/>
              </a:rPr>
              <a:t>In financial markets, takes buy-side and sell-side to provide liquidity</a:t>
            </a:r>
          </a:p>
          <a:p>
            <a:pPr lvl="1">
              <a:lnSpc>
                <a:spcPct val="70000"/>
              </a:lnSpc>
            </a:pPr>
            <a:r>
              <a:rPr lang="en-US" sz="1400" dirty="0" smtClean="0">
                <a:latin typeface="Calibri"/>
                <a:cs typeface="Calibri"/>
              </a:rPr>
              <a:t>More generally, the organization who innovates</a:t>
            </a:r>
          </a:p>
          <a:p>
            <a:pPr lvl="2">
              <a:lnSpc>
                <a:spcPct val="70000"/>
              </a:lnSpc>
            </a:pPr>
            <a:r>
              <a:rPr lang="en-US" dirty="0" smtClean="0">
                <a:latin typeface="Calibri"/>
                <a:cs typeface="Calibri"/>
              </a:rPr>
              <a:t>Creates a new good or service, and business process (likely)</a:t>
            </a:r>
          </a:p>
          <a:p>
            <a:pPr lvl="2">
              <a:lnSpc>
                <a:spcPct val="70000"/>
              </a:lnSpc>
            </a:pPr>
            <a:r>
              <a:rPr lang="en-US" dirty="0" smtClean="0">
                <a:latin typeface="Calibri"/>
                <a:cs typeface="Calibri"/>
              </a:rPr>
              <a:t>Creates a new business process for an existing good or service</a:t>
            </a:r>
            <a:endParaRPr lang="en-US" dirty="0">
              <a:latin typeface="Calibri"/>
              <a:cs typeface="Calibri"/>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9730" y="858687"/>
            <a:ext cx="1354889" cy="13548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132" y="2039622"/>
            <a:ext cx="1782011" cy="13365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419" y="3303938"/>
            <a:ext cx="1727200" cy="1164120"/>
          </a:xfrm>
          <a:prstGeom prst="rect">
            <a:avLst/>
          </a:prstGeom>
        </p:spPr>
      </p:pic>
    </p:spTree>
    <p:extLst>
      <p:ext uri="{BB962C8B-B14F-4D97-AF65-F5344CB8AC3E}">
        <p14:creationId xmlns:p14="http://schemas.microsoft.com/office/powerpoint/2010/main" val="32262101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19" y="214173"/>
            <a:ext cx="8229600" cy="583594"/>
          </a:xfrm>
        </p:spPr>
        <p:txBody>
          <a:bodyPr/>
          <a:lstStyle/>
          <a:p>
            <a:r>
              <a:rPr lang="en-US" dirty="0" smtClean="0"/>
              <a:t>Not for all . . . </a:t>
            </a:r>
            <a:endParaRPr lang="en-US" dirty="0"/>
          </a:p>
        </p:txBody>
      </p:sp>
      <p:sp>
        <p:nvSpPr>
          <p:cNvPr id="113" name="TextBox 112"/>
          <p:cNvSpPr txBox="1"/>
          <p:nvPr/>
        </p:nvSpPr>
        <p:spPr>
          <a:xfrm>
            <a:off x="1096653" y="907250"/>
            <a:ext cx="4958707" cy="3293209"/>
          </a:xfrm>
          <a:prstGeom prst="rect">
            <a:avLst/>
          </a:prstGeom>
          <a:noFill/>
        </p:spPr>
        <p:txBody>
          <a:bodyPr wrap="square" rtlCol="0">
            <a:spAutoFit/>
          </a:bodyPr>
          <a:lstStyle/>
          <a:p>
            <a:r>
              <a:rPr lang="en-US" sz="2800" dirty="0" smtClean="0">
                <a:solidFill>
                  <a:schemeClr val="tx1">
                    <a:lumMod val="50000"/>
                    <a:lumOff val="50000"/>
                  </a:schemeClr>
                </a:solidFill>
              </a:rPr>
              <a:t>Blockchain is </a:t>
            </a:r>
            <a:r>
              <a:rPr lang="en-US" sz="2800" dirty="0" smtClean="0">
                <a:solidFill>
                  <a:srgbClr val="FF0000"/>
                </a:solidFill>
              </a:rPr>
              <a:t>NOT</a:t>
            </a:r>
          </a:p>
          <a:p>
            <a:pPr marL="447675" indent="-447675">
              <a:buBlip>
                <a:blip r:embed="rId3"/>
              </a:buBlip>
            </a:pPr>
            <a:r>
              <a:rPr lang="en-US" sz="2000" dirty="0" smtClean="0">
                <a:solidFill>
                  <a:srgbClr val="6D7777"/>
                </a:solidFill>
              </a:rPr>
              <a:t>Suited to high performance (millisecond) transactions </a:t>
            </a:r>
          </a:p>
          <a:p>
            <a:pPr marL="447675" indent="-447675">
              <a:buBlip>
                <a:blip r:embed="rId3"/>
              </a:buBlip>
            </a:pPr>
            <a:r>
              <a:rPr lang="en-US" sz="2000" dirty="0" smtClean="0">
                <a:solidFill>
                  <a:srgbClr val="6D7777"/>
                </a:solidFill>
              </a:rPr>
              <a:t>For just one participant (no business network)</a:t>
            </a:r>
          </a:p>
          <a:p>
            <a:pPr marL="447675" indent="-447675">
              <a:buBlip>
                <a:blip r:embed="rId3"/>
              </a:buBlip>
            </a:pPr>
            <a:r>
              <a:rPr lang="en-US" sz="2000" dirty="0" smtClean="0">
                <a:solidFill>
                  <a:srgbClr val="6D7777"/>
                </a:solidFill>
              </a:rPr>
              <a:t>A replicated database replacement</a:t>
            </a:r>
          </a:p>
          <a:p>
            <a:pPr marL="447675" indent="-447675">
              <a:buBlip>
                <a:blip r:embed="rId3"/>
              </a:buBlip>
            </a:pPr>
            <a:r>
              <a:rPr lang="en-US" sz="2000" dirty="0" smtClean="0">
                <a:solidFill>
                  <a:srgbClr val="6D7777"/>
                </a:solidFill>
              </a:rPr>
              <a:t>A messaging solution</a:t>
            </a:r>
          </a:p>
          <a:p>
            <a:pPr marL="447675" indent="-447675">
              <a:buBlip>
                <a:blip r:embed="rId3"/>
              </a:buBlip>
            </a:pPr>
            <a:r>
              <a:rPr lang="en-US" sz="2000" dirty="0" smtClean="0">
                <a:solidFill>
                  <a:srgbClr val="6D7777"/>
                </a:solidFill>
              </a:rPr>
              <a:t>A transaction processing replacement</a:t>
            </a:r>
          </a:p>
          <a:p>
            <a:pPr marL="447675" indent="-447675">
              <a:buBlip>
                <a:blip r:embed="rId3"/>
              </a:buBlip>
            </a:pPr>
            <a:r>
              <a:rPr lang="en-US" sz="2000" dirty="0" smtClean="0">
                <a:solidFill>
                  <a:srgbClr val="6D7777"/>
                </a:solidFill>
              </a:rPr>
              <a:t>Suited for low value, high volume transactions</a:t>
            </a:r>
            <a:endParaRPr lang="en-US" sz="2000" dirty="0">
              <a:solidFill>
                <a:srgbClr val="6D7777"/>
              </a:solidFill>
            </a:endParaRPr>
          </a:p>
        </p:txBody>
      </p:sp>
      <p:sp>
        <p:nvSpPr>
          <p:cNvPr id="8" name="Rectangle 7"/>
          <p:cNvSpPr/>
          <p:nvPr/>
        </p:nvSpPr>
        <p:spPr>
          <a:xfrm>
            <a:off x="7990041" y="205979"/>
            <a:ext cx="701380" cy="701271"/>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Why?</a:t>
            </a:r>
            <a:endParaRPr lang="en-US" sz="1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820" y="1859280"/>
            <a:ext cx="2867660" cy="2867660"/>
          </a:xfrm>
          <a:prstGeom prst="rect">
            <a:avLst/>
          </a:prstGeom>
        </p:spPr>
      </p:pic>
    </p:spTree>
    <p:extLst>
      <p:ext uri="{BB962C8B-B14F-4D97-AF65-F5344CB8AC3E}">
        <p14:creationId xmlns:p14="http://schemas.microsoft.com/office/powerpoint/2010/main" val="108804364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4" name="Rectangle 3"/>
          <p:cNvSpPr/>
          <p:nvPr/>
        </p:nvSpPr>
        <p:spPr>
          <a:xfrm>
            <a:off x="1514996" y="883163"/>
            <a:ext cx="1138873" cy="1023488"/>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What</a:t>
            </a:r>
            <a:endParaRPr lang="en-US" dirty="0"/>
          </a:p>
        </p:txBody>
      </p:sp>
      <p:sp>
        <p:nvSpPr>
          <p:cNvPr id="5" name="Rectangle 4"/>
          <p:cNvSpPr/>
          <p:nvPr/>
        </p:nvSpPr>
        <p:spPr>
          <a:xfrm>
            <a:off x="1514996" y="2141735"/>
            <a:ext cx="1138873" cy="1023488"/>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Why</a:t>
            </a:r>
            <a:endParaRPr lang="en-US" dirty="0"/>
          </a:p>
        </p:txBody>
      </p:sp>
      <p:sp>
        <p:nvSpPr>
          <p:cNvPr id="6" name="Rectangle 5"/>
          <p:cNvSpPr/>
          <p:nvPr/>
        </p:nvSpPr>
        <p:spPr>
          <a:xfrm>
            <a:off x="1514996" y="3459002"/>
            <a:ext cx="1138873" cy="1023488"/>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How</a:t>
            </a:r>
            <a:endParaRPr lang="en-US" dirty="0"/>
          </a:p>
        </p:txBody>
      </p:sp>
      <p:sp>
        <p:nvSpPr>
          <p:cNvPr id="7" name="Rectangle 6"/>
          <p:cNvSpPr/>
          <p:nvPr/>
        </p:nvSpPr>
        <p:spPr>
          <a:xfrm>
            <a:off x="2806269" y="883163"/>
            <a:ext cx="4302308" cy="1023488"/>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BFBFBF"/>
                </a:solidFill>
              </a:rPr>
              <a:t>. . are Blockchain technologies ?</a:t>
            </a:r>
            <a:endParaRPr lang="en-US" dirty="0">
              <a:solidFill>
                <a:srgbClr val="BFBFBF"/>
              </a:solidFill>
            </a:endParaRPr>
          </a:p>
        </p:txBody>
      </p:sp>
      <p:sp>
        <p:nvSpPr>
          <p:cNvPr id="8" name="Rectangle 7"/>
          <p:cNvSpPr/>
          <p:nvPr/>
        </p:nvSpPr>
        <p:spPr>
          <a:xfrm>
            <a:off x="2806269" y="2141735"/>
            <a:ext cx="4302308" cy="1023488"/>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BFBFBF"/>
                </a:solidFill>
              </a:rPr>
              <a:t>. . is it relevant for our business?</a:t>
            </a:r>
            <a:endParaRPr lang="en-US" dirty="0">
              <a:solidFill>
                <a:srgbClr val="BFBFBF"/>
              </a:solidFill>
            </a:endParaRPr>
          </a:p>
        </p:txBody>
      </p:sp>
      <p:sp>
        <p:nvSpPr>
          <p:cNvPr id="9" name="Rectangle 8"/>
          <p:cNvSpPr/>
          <p:nvPr/>
        </p:nvSpPr>
        <p:spPr>
          <a:xfrm>
            <a:off x="2806269" y="3459002"/>
            <a:ext cx="4302308" cy="1023488"/>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 . can IBM help us apply Blockchain?</a:t>
            </a:r>
            <a:endParaRPr lang="en-US" dirty="0">
              <a:solidFill>
                <a:schemeClr val="tx1"/>
              </a:solidFill>
            </a:endParaRPr>
          </a:p>
        </p:txBody>
      </p:sp>
    </p:spTree>
    <p:extLst>
      <p:ext uri="{BB962C8B-B14F-4D97-AF65-F5344CB8AC3E}">
        <p14:creationId xmlns:p14="http://schemas.microsoft.com/office/powerpoint/2010/main" val="2163452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p:cNvSpPr>
          <p:nvPr>
            <p:ph type="title" idx="4294967295"/>
          </p:nvPr>
        </p:nvSpPr>
        <p:spPr/>
        <p:txBody>
          <a:bodyPr/>
          <a:lstStyle/>
          <a:p>
            <a:pPr algn="l"/>
            <a:r>
              <a:rPr lang="en-US" dirty="0" err="1" smtClean="0">
                <a:latin typeface="Arial" charset="0"/>
                <a:ea typeface="ＭＳ Ｐゴシック" pitchFamily="34" charset="-128"/>
                <a:cs typeface="Arial" charset="0"/>
              </a:rPr>
              <a:t>Hyperledger</a:t>
            </a:r>
            <a:r>
              <a:rPr lang="en-US" dirty="0" smtClean="0">
                <a:latin typeface="Arial" charset="0"/>
                <a:ea typeface="ＭＳ Ｐゴシック" pitchFamily="34" charset="-128"/>
                <a:cs typeface="Arial" charset="0"/>
              </a:rPr>
              <a:t> Project</a:t>
            </a:r>
          </a:p>
        </p:txBody>
      </p:sp>
      <p:sp>
        <p:nvSpPr>
          <p:cNvPr id="10" name="Slide Number Placeholder 4"/>
          <p:cNvSpPr>
            <a:spLocks/>
          </p:cNvSpPr>
          <p:nvPr/>
        </p:nvSpPr>
        <p:spPr bwMode="auto">
          <a:xfrm>
            <a:off x="8172450" y="4583907"/>
            <a:ext cx="514350" cy="273844"/>
          </a:xfrm>
          <a:prstGeom prst="rect">
            <a:avLst/>
          </a:prstGeom>
          <a:noFill/>
          <a:ln w="9525">
            <a:noFill/>
            <a:miter lim="800000"/>
            <a:headEnd/>
            <a:tailEnd/>
          </a:ln>
        </p:spPr>
        <p:txBody>
          <a:bodyPr anchor="ctr"/>
          <a:lstStyle/>
          <a:p>
            <a:pPr algn="r" defTabSz="685800"/>
            <a:fld id="{E517E45E-9D54-4719-953B-6BAB352BC489}" type="slidenum">
              <a:rPr lang="en-US" sz="900">
                <a:solidFill>
                  <a:srgbClr val="898989"/>
                </a:solidFill>
                <a:latin typeface="Arial" charset="0"/>
                <a:cs typeface="Arial" charset="0"/>
              </a:rPr>
              <a:pPr algn="r" defTabSz="685800"/>
              <a:t>26</a:t>
            </a:fld>
            <a:endParaRPr lang="en-US" sz="900">
              <a:solidFill>
                <a:srgbClr val="898989"/>
              </a:solidFill>
              <a:latin typeface="Arial" charset="0"/>
              <a:cs typeface="Arial" charset="0"/>
            </a:endParaRPr>
          </a:p>
        </p:txBody>
      </p:sp>
      <p:sp>
        <p:nvSpPr>
          <p:cNvPr id="93193" name="Rectangle 9"/>
          <p:cNvSpPr>
            <a:spLocks/>
          </p:cNvSpPr>
          <p:nvPr/>
        </p:nvSpPr>
        <p:spPr bwMode="auto">
          <a:xfrm>
            <a:off x="701278" y="1039417"/>
            <a:ext cx="7985522" cy="2240756"/>
          </a:xfrm>
          <a:prstGeom prst="rect">
            <a:avLst/>
          </a:prstGeom>
          <a:noFill/>
          <a:ln w="9525">
            <a:noFill/>
            <a:miter lim="800000"/>
            <a:headEnd/>
            <a:tailEnd/>
          </a:ln>
        </p:spPr>
        <p:txBody>
          <a:bodyPr/>
          <a:lstStyle/>
          <a:p>
            <a:pPr marL="257175" indent="-257175" eaLnBrk="0" hangingPunct="0">
              <a:spcBef>
                <a:spcPct val="15000"/>
              </a:spcBef>
              <a:spcAft>
                <a:spcPct val="20000"/>
              </a:spcAft>
              <a:buSzPct val="80000"/>
              <a:buFont typeface="Wingdings" pitchFamily="2" charset="2"/>
              <a:buChar char="§"/>
            </a:pPr>
            <a:r>
              <a:rPr lang="en-US" sz="2100" dirty="0">
                <a:latin typeface="Arial" charset="0"/>
                <a:cs typeface="Arial" charset="0"/>
              </a:rPr>
              <a:t>Linux </a:t>
            </a:r>
            <a:r>
              <a:rPr lang="en-US" sz="2100" dirty="0" smtClean="0">
                <a:latin typeface="Arial" charset="0"/>
                <a:cs typeface="Arial" charset="0"/>
              </a:rPr>
              <a:t>Foundation - </a:t>
            </a:r>
            <a:r>
              <a:rPr lang="en-US" sz="2100" dirty="0">
                <a:latin typeface="Arial" charset="0"/>
                <a:cs typeface="Arial" charset="0"/>
              </a:rPr>
              <a:t>a</a:t>
            </a:r>
            <a:r>
              <a:rPr lang="en-US" sz="2100" dirty="0" smtClean="0">
                <a:latin typeface="Arial" charset="0"/>
                <a:cs typeface="Arial" charset="0"/>
              </a:rPr>
              <a:t>nnounced 17</a:t>
            </a:r>
            <a:r>
              <a:rPr lang="en-US" sz="2100" baseline="30000" dirty="0" smtClean="0">
                <a:latin typeface="Arial" charset="0"/>
                <a:cs typeface="Arial" charset="0"/>
              </a:rPr>
              <a:t>th</a:t>
            </a:r>
            <a:r>
              <a:rPr lang="en-US" sz="2100" dirty="0" smtClean="0">
                <a:latin typeface="Arial" charset="0"/>
                <a:cs typeface="Arial" charset="0"/>
              </a:rPr>
              <a:t> December 2015 </a:t>
            </a:r>
          </a:p>
          <a:p>
            <a:pPr marL="257175" indent="-257175" eaLnBrk="0" hangingPunct="0">
              <a:spcBef>
                <a:spcPct val="15000"/>
              </a:spcBef>
              <a:spcAft>
                <a:spcPct val="20000"/>
              </a:spcAft>
              <a:buSzPct val="80000"/>
              <a:buFont typeface="Wingdings" pitchFamily="2" charset="2"/>
              <a:buChar char="§"/>
            </a:pPr>
            <a:r>
              <a:rPr lang="en-US" sz="2100" dirty="0">
                <a:latin typeface="Arial" charset="0"/>
                <a:cs typeface="Arial" charset="0"/>
              </a:rPr>
              <a:t>New </a:t>
            </a:r>
            <a:r>
              <a:rPr lang="en-US" sz="2100" dirty="0" err="1" smtClean="0">
                <a:latin typeface="Arial" charset="0"/>
                <a:cs typeface="Arial" charset="0"/>
              </a:rPr>
              <a:t>Hyperledger</a:t>
            </a:r>
            <a:r>
              <a:rPr lang="en-US" sz="2100" dirty="0" smtClean="0">
                <a:latin typeface="Arial" charset="0"/>
                <a:cs typeface="Arial" charset="0"/>
              </a:rPr>
              <a:t> project </a:t>
            </a:r>
            <a:r>
              <a:rPr lang="en-US" sz="2100" dirty="0">
                <a:latin typeface="Arial" charset="0"/>
                <a:cs typeface="Arial" charset="0"/>
              </a:rPr>
              <a:t>to transform the way business transactions are conducted around the </a:t>
            </a:r>
            <a:r>
              <a:rPr lang="en-US" sz="2100" dirty="0" smtClean="0">
                <a:latin typeface="Arial" charset="0"/>
                <a:cs typeface="Arial" charset="0"/>
              </a:rPr>
              <a:t>world</a:t>
            </a:r>
          </a:p>
          <a:p>
            <a:pPr marL="257175" indent="-257175" eaLnBrk="0" hangingPunct="0">
              <a:spcBef>
                <a:spcPct val="15000"/>
              </a:spcBef>
              <a:spcAft>
                <a:spcPct val="20000"/>
              </a:spcAft>
              <a:buSzPct val="80000"/>
              <a:buFont typeface="Wingdings" pitchFamily="2" charset="2"/>
              <a:buChar char="§"/>
            </a:pPr>
            <a:r>
              <a:rPr lang="en-US" sz="2100" dirty="0">
                <a:latin typeface="Arial" charset="0"/>
                <a:cs typeface="Arial" charset="0"/>
              </a:rPr>
              <a:t>P</a:t>
            </a:r>
            <a:r>
              <a:rPr lang="en-US" sz="2100" dirty="0" smtClean="0">
                <a:latin typeface="Arial" charset="0"/>
                <a:cs typeface="Arial" charset="0"/>
              </a:rPr>
              <a:t>roject </a:t>
            </a:r>
            <a:r>
              <a:rPr lang="en-US" sz="2100" dirty="0">
                <a:latin typeface="Arial" charset="0"/>
                <a:cs typeface="Arial" charset="0"/>
              </a:rPr>
              <a:t>members understand that an open </a:t>
            </a:r>
            <a:r>
              <a:rPr lang="en-US" sz="2100" dirty="0" smtClean="0">
                <a:latin typeface="Arial" charset="0"/>
                <a:cs typeface="Arial" charset="0"/>
              </a:rPr>
              <a:t>source, collaborative </a:t>
            </a:r>
            <a:r>
              <a:rPr lang="en-US" sz="2100" dirty="0">
                <a:latin typeface="Arial" charset="0"/>
                <a:cs typeface="Arial" charset="0"/>
              </a:rPr>
              <a:t>development strategy </a:t>
            </a:r>
            <a:r>
              <a:rPr lang="en-US" sz="2100" dirty="0" smtClean="0">
                <a:latin typeface="Arial" charset="0"/>
                <a:cs typeface="Arial" charset="0"/>
              </a:rPr>
              <a:t>supporting multiple players </a:t>
            </a:r>
            <a:r>
              <a:rPr lang="en-US" sz="2100" dirty="0">
                <a:latin typeface="Arial" charset="0"/>
                <a:cs typeface="Arial" charset="0"/>
              </a:rPr>
              <a:t>in multiple industries is required</a:t>
            </a:r>
          </a:p>
        </p:txBody>
      </p:sp>
      <p:sp>
        <p:nvSpPr>
          <p:cNvPr id="93195" name="Rectangle 11"/>
          <p:cNvSpPr>
            <a:spLocks/>
          </p:cNvSpPr>
          <p:nvPr/>
        </p:nvSpPr>
        <p:spPr bwMode="auto">
          <a:xfrm>
            <a:off x="457200" y="3536156"/>
            <a:ext cx="8548886" cy="714375"/>
          </a:xfrm>
          <a:prstGeom prst="rect">
            <a:avLst/>
          </a:prstGeom>
          <a:noFill/>
          <a:ln w="9525">
            <a:noFill/>
            <a:miter lim="800000"/>
            <a:headEnd/>
            <a:tailEnd/>
          </a:ln>
        </p:spPr>
        <p:txBody>
          <a:bodyPr/>
          <a:lstStyle/>
          <a:p>
            <a:pPr marL="729854" indent="-729854" algn="ctr" eaLnBrk="0" hangingPunct="0">
              <a:spcBef>
                <a:spcPct val="20000"/>
              </a:spcBef>
              <a:spcAft>
                <a:spcPct val="35000"/>
              </a:spcAft>
              <a:buSzPct val="80000"/>
            </a:pPr>
            <a:r>
              <a:rPr lang="en-US" sz="2025" dirty="0" smtClean="0">
                <a:solidFill>
                  <a:srgbClr val="51A7F9"/>
                </a:solidFill>
                <a:latin typeface="Arial" charset="0"/>
                <a:cs typeface="Arial" charset="0"/>
              </a:rPr>
              <a:t>Enable </a:t>
            </a:r>
            <a:r>
              <a:rPr lang="en-US" sz="2025" dirty="0">
                <a:solidFill>
                  <a:srgbClr val="51A7F9"/>
                </a:solidFill>
                <a:latin typeface="Arial" charset="0"/>
                <a:cs typeface="Arial" charset="0"/>
              </a:rPr>
              <a:t>adoption of shared ledger technology at a pace and depth not achievable by any one company or industry</a:t>
            </a:r>
          </a:p>
        </p:txBody>
      </p:sp>
      <p:sp>
        <p:nvSpPr>
          <p:cNvPr id="7" name="Rectangle 6"/>
          <p:cNvSpPr/>
          <p:nvPr/>
        </p:nvSpPr>
        <p:spPr>
          <a:xfrm>
            <a:off x="7971085" y="205979"/>
            <a:ext cx="701380" cy="691794"/>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How?</a:t>
            </a:r>
            <a:endParaRPr lang="en-US" sz="1400" dirty="0"/>
          </a:p>
        </p:txBody>
      </p:sp>
    </p:spTree>
    <p:extLst>
      <p:ext uri="{BB962C8B-B14F-4D97-AF65-F5344CB8AC3E}">
        <p14:creationId xmlns:p14="http://schemas.microsoft.com/office/powerpoint/2010/main" val="2973468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7" y="148271"/>
            <a:ext cx="8175812" cy="4325575"/>
          </a:xfrm>
          <a:prstGeom prst="rect">
            <a:avLst/>
          </a:prstGeom>
        </p:spPr>
      </p:pic>
      <p:sp>
        <p:nvSpPr>
          <p:cNvPr id="4" name="TextBox 3"/>
          <p:cNvSpPr txBox="1"/>
          <p:nvPr/>
        </p:nvSpPr>
        <p:spPr>
          <a:xfrm>
            <a:off x="7422776" y="4087906"/>
            <a:ext cx="1334020" cy="261610"/>
          </a:xfrm>
          <a:prstGeom prst="rect">
            <a:avLst/>
          </a:prstGeom>
          <a:noFill/>
        </p:spPr>
        <p:txBody>
          <a:bodyPr wrap="none" rtlCol="0">
            <a:spAutoFit/>
          </a:bodyPr>
          <a:lstStyle/>
          <a:p>
            <a:r>
              <a:rPr lang="en-US" sz="1100" dirty="0" smtClean="0">
                <a:solidFill>
                  <a:schemeClr val="bg1"/>
                </a:solidFill>
              </a:rPr>
              <a:t>As of 15 Mar 2016</a:t>
            </a:r>
            <a:endParaRPr lang="en-US" sz="1100" dirty="0">
              <a:solidFill>
                <a:schemeClr val="bg1"/>
              </a:solidFill>
            </a:endParaRPr>
          </a:p>
        </p:txBody>
      </p:sp>
    </p:spTree>
    <p:extLst>
      <p:ext uri="{BB962C8B-B14F-4D97-AF65-F5344CB8AC3E}">
        <p14:creationId xmlns:p14="http://schemas.microsoft.com/office/powerpoint/2010/main" val="31979785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16263" y="795835"/>
            <a:ext cx="8356734" cy="949175"/>
          </a:xfrm>
          <a:prstGeom prst="rect">
            <a:avLst/>
          </a:prstGeom>
          <a:solidFill>
            <a:srgbClr val="FFFFFF"/>
          </a:solidFill>
          <a:ln>
            <a:solidFill>
              <a:srgbClr val="51A7F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&gt;</a:t>
            </a:r>
            <a:endParaRPr lang="en-US" dirty="0"/>
          </a:p>
        </p:txBody>
      </p:sp>
      <p:sp>
        <p:nvSpPr>
          <p:cNvPr id="21" name="TextBox 20"/>
          <p:cNvSpPr txBox="1"/>
          <p:nvPr/>
        </p:nvSpPr>
        <p:spPr>
          <a:xfrm>
            <a:off x="4250520" y="937797"/>
            <a:ext cx="184666" cy="276999"/>
          </a:xfrm>
          <a:prstGeom prst="rect">
            <a:avLst/>
          </a:prstGeom>
          <a:noFill/>
        </p:spPr>
        <p:txBody>
          <a:bodyPr wrap="none" rtlCol="0">
            <a:spAutoFit/>
          </a:bodyPr>
          <a:lstStyle/>
          <a:p>
            <a:pPr algn="ctr"/>
            <a:endParaRPr lang="en-US" sz="1200" dirty="0">
              <a:solidFill>
                <a:schemeClr val="bg1"/>
              </a:solidFill>
              <a:latin typeface="Engravers MT"/>
              <a:cs typeface="Engravers MT"/>
            </a:endParaRPr>
          </a:p>
        </p:txBody>
      </p:sp>
      <p:sp>
        <p:nvSpPr>
          <p:cNvPr id="22" name="Title 1"/>
          <p:cNvSpPr txBox="1">
            <a:spLocks/>
          </p:cNvSpPr>
          <p:nvPr/>
        </p:nvSpPr>
        <p:spPr>
          <a:xfrm>
            <a:off x="3100050" y="937797"/>
            <a:ext cx="2670272" cy="747094"/>
          </a:xfrm>
          <a:prstGeom prst="rect">
            <a:avLst/>
          </a:prstGeom>
        </p:spPr>
        <p:txBody>
          <a:bodyPr>
            <a:normAutofit fontScale="97500"/>
          </a:bodyPr>
          <a:lstStyle>
            <a:lvl1pPr algn="l" defTabSz="457200" rtl="0" eaLnBrk="1" latinLnBrk="0" hangingPunct="1">
              <a:spcBef>
                <a:spcPct val="0"/>
              </a:spcBef>
              <a:buNone/>
              <a:defRPr sz="2400" b="1" i="0" kern="1200">
                <a:solidFill>
                  <a:srgbClr val="5E5F64"/>
                </a:solidFill>
                <a:latin typeface="Helvetica Neue"/>
                <a:ea typeface="+mj-ea"/>
                <a:cs typeface="Helvetica Neue"/>
              </a:defRPr>
            </a:lvl1pPr>
          </a:lstStyle>
          <a:p>
            <a:pPr algn="ctr"/>
            <a:r>
              <a:rPr lang="en-US" dirty="0" smtClean="0"/>
              <a:t>IBM </a:t>
            </a:r>
            <a:r>
              <a:rPr lang="en-US" dirty="0" smtClean="0">
                <a:solidFill>
                  <a:srgbClr val="268ABF"/>
                </a:solidFill>
              </a:rPr>
              <a:t>Blockch</a:t>
            </a:r>
            <a:r>
              <a:rPr lang="en-US" dirty="0" smtClean="0">
                <a:solidFill>
                  <a:srgbClr val="2395C8"/>
                </a:solidFill>
              </a:rPr>
              <a:t>ain</a:t>
            </a:r>
            <a:r>
              <a:rPr lang="en-US" dirty="0" smtClean="0">
                <a:solidFill>
                  <a:srgbClr val="3366FF"/>
                </a:solidFill>
              </a:rPr>
              <a:t> </a:t>
            </a:r>
          </a:p>
          <a:p>
            <a:pPr algn="ctr"/>
            <a:r>
              <a:rPr lang="en-US" sz="1600" dirty="0" smtClean="0">
                <a:solidFill>
                  <a:srgbClr val="506176"/>
                </a:solidFill>
              </a:rPr>
              <a:t>ON IBM CLOUD</a:t>
            </a:r>
            <a:endParaRPr lang="en-US" sz="1600" dirty="0">
              <a:solidFill>
                <a:srgbClr val="506176"/>
              </a:solidFill>
            </a:endParaRPr>
          </a:p>
        </p:txBody>
      </p:sp>
      <p:sp>
        <p:nvSpPr>
          <p:cNvPr id="24" name="Title 1"/>
          <p:cNvSpPr txBox="1">
            <a:spLocks/>
          </p:cNvSpPr>
          <p:nvPr/>
        </p:nvSpPr>
        <p:spPr>
          <a:xfrm>
            <a:off x="658614" y="858468"/>
            <a:ext cx="2670272" cy="865254"/>
          </a:xfrm>
          <a:prstGeom prst="rect">
            <a:avLst/>
          </a:prstGeom>
        </p:spPr>
        <p:txBody>
          <a:bodyPr>
            <a:noAutofit/>
          </a:bodyPr>
          <a:lstStyle>
            <a:lvl1pPr algn="l" defTabSz="457200" rtl="0" eaLnBrk="1" latinLnBrk="0" hangingPunct="1">
              <a:spcBef>
                <a:spcPct val="0"/>
              </a:spcBef>
              <a:buNone/>
              <a:defRPr sz="2400" b="1" i="0" kern="1200">
                <a:solidFill>
                  <a:srgbClr val="5E5F64"/>
                </a:solidFill>
                <a:latin typeface="Helvetica Neue"/>
                <a:ea typeface="+mj-ea"/>
                <a:cs typeface="Helvetica Neue"/>
              </a:defRPr>
            </a:lvl1pPr>
          </a:lstStyle>
          <a:p>
            <a:r>
              <a:rPr lang="en-US" sz="1600" dirty="0" smtClean="0"/>
              <a:t>LINUX FOUNDATION</a:t>
            </a:r>
          </a:p>
          <a:p>
            <a:r>
              <a:rPr lang="en-US" sz="1600" dirty="0" smtClean="0">
                <a:solidFill>
                  <a:srgbClr val="2395C8"/>
                </a:solidFill>
              </a:rPr>
              <a:t>HYPERLEDGER</a:t>
            </a:r>
            <a:endParaRPr lang="en-US" sz="1600" dirty="0" smtClean="0"/>
          </a:p>
          <a:p>
            <a:r>
              <a:rPr lang="en-US" sz="1600" dirty="0" smtClean="0"/>
              <a:t>PROJECT</a:t>
            </a:r>
            <a:endParaRPr lang="en-US" sz="1200" dirty="0">
              <a:solidFill>
                <a:srgbClr val="FFFF00"/>
              </a:solidFill>
            </a:endParaRPr>
          </a:p>
        </p:txBody>
      </p:sp>
      <p:sp>
        <p:nvSpPr>
          <p:cNvPr id="26" name="Title 1"/>
          <p:cNvSpPr txBox="1">
            <a:spLocks/>
          </p:cNvSpPr>
          <p:nvPr/>
        </p:nvSpPr>
        <p:spPr>
          <a:xfrm>
            <a:off x="6076269" y="945286"/>
            <a:ext cx="2670272" cy="795334"/>
          </a:xfrm>
          <a:prstGeom prst="rect">
            <a:avLst/>
          </a:prstGeom>
        </p:spPr>
        <p:txBody>
          <a:bodyPr>
            <a:noAutofit/>
          </a:bodyPr>
          <a:lstStyle>
            <a:lvl1pPr algn="l" defTabSz="457200" rtl="0" eaLnBrk="1" latinLnBrk="0" hangingPunct="1">
              <a:spcBef>
                <a:spcPct val="0"/>
              </a:spcBef>
              <a:buNone/>
              <a:defRPr sz="2400" b="1" i="0" kern="1200">
                <a:solidFill>
                  <a:srgbClr val="5E5F64"/>
                </a:solidFill>
                <a:latin typeface="Helvetica Neue"/>
                <a:ea typeface="+mj-ea"/>
                <a:cs typeface="Helvetica Neue"/>
              </a:defRPr>
            </a:lvl1pPr>
          </a:lstStyle>
          <a:p>
            <a:pPr algn="ctr"/>
            <a:r>
              <a:rPr lang="en-US" sz="2300" dirty="0">
                <a:solidFill>
                  <a:schemeClr val="tx1">
                    <a:lumMod val="65000"/>
                    <a:lumOff val="35000"/>
                  </a:schemeClr>
                </a:solidFill>
              </a:rPr>
              <a:t>IBM</a:t>
            </a:r>
            <a:r>
              <a:rPr lang="en-US" sz="2300" dirty="0">
                <a:solidFill>
                  <a:schemeClr val="tx1">
                    <a:lumMod val="85000"/>
                    <a:lumOff val="15000"/>
                  </a:schemeClr>
                </a:solidFill>
              </a:rPr>
              <a:t> </a:t>
            </a:r>
            <a:r>
              <a:rPr lang="en-US" sz="2300" dirty="0" smtClean="0">
                <a:solidFill>
                  <a:srgbClr val="2395C8"/>
                </a:solidFill>
              </a:rPr>
              <a:t>Blockchain</a:t>
            </a:r>
            <a:r>
              <a:rPr lang="en-US" sz="2300" dirty="0" smtClean="0">
                <a:solidFill>
                  <a:srgbClr val="A9432B"/>
                </a:solidFill>
              </a:rPr>
              <a:t> </a:t>
            </a:r>
          </a:p>
          <a:p>
            <a:pPr algn="ctr"/>
            <a:r>
              <a:rPr lang="en-US" sz="1600" dirty="0" smtClean="0"/>
              <a:t>SOLUTIONS</a:t>
            </a:r>
            <a:endParaRPr lang="en-US" sz="1600" dirty="0">
              <a:solidFill>
                <a:srgbClr val="FFFF00"/>
              </a:solidFill>
            </a:endParaRPr>
          </a:p>
        </p:txBody>
      </p:sp>
      <p:sp>
        <p:nvSpPr>
          <p:cNvPr id="28" name="Rectangle 27"/>
          <p:cNvSpPr/>
          <p:nvPr/>
        </p:nvSpPr>
        <p:spPr>
          <a:xfrm>
            <a:off x="2728722" y="1135364"/>
            <a:ext cx="300082" cy="369332"/>
          </a:xfrm>
          <a:prstGeom prst="rect">
            <a:avLst/>
          </a:prstGeom>
        </p:spPr>
        <p:txBody>
          <a:bodyPr wrap="none">
            <a:spAutoFit/>
          </a:bodyPr>
          <a:lstStyle/>
          <a:p>
            <a:r>
              <a:rPr lang="en-US" dirty="0" smtClean="0">
                <a:solidFill>
                  <a:srgbClr val="2395C8"/>
                </a:solidFill>
                <a:latin typeface="ＭＳ ゴシック"/>
                <a:ea typeface="ＭＳ ゴシック"/>
                <a:cs typeface="ＭＳ ゴシック"/>
              </a:rPr>
              <a:t>|</a:t>
            </a:r>
            <a:endParaRPr lang="en-US" dirty="0">
              <a:solidFill>
                <a:srgbClr val="2395C8"/>
              </a:solidFill>
            </a:endParaRPr>
          </a:p>
        </p:txBody>
      </p:sp>
      <p:sp>
        <p:nvSpPr>
          <p:cNvPr id="29" name="Rectangle 28"/>
          <p:cNvSpPr/>
          <p:nvPr/>
        </p:nvSpPr>
        <p:spPr>
          <a:xfrm>
            <a:off x="5782977" y="1148070"/>
            <a:ext cx="300082" cy="369332"/>
          </a:xfrm>
          <a:prstGeom prst="rect">
            <a:avLst/>
          </a:prstGeom>
        </p:spPr>
        <p:txBody>
          <a:bodyPr wrap="none">
            <a:spAutoFit/>
          </a:bodyPr>
          <a:lstStyle/>
          <a:p>
            <a:r>
              <a:rPr lang="en-US" dirty="0" smtClean="0">
                <a:solidFill>
                  <a:srgbClr val="2395C8"/>
                </a:solidFill>
                <a:latin typeface="ＭＳ ゴシック"/>
                <a:ea typeface="ＭＳ ゴシック"/>
                <a:cs typeface="ＭＳ ゴシック"/>
              </a:rPr>
              <a:t>|</a:t>
            </a:r>
            <a:endParaRPr lang="en-US" dirty="0">
              <a:solidFill>
                <a:srgbClr val="2395C8"/>
              </a:solidFill>
            </a:endParaRPr>
          </a:p>
        </p:txBody>
      </p:sp>
      <p:sp>
        <p:nvSpPr>
          <p:cNvPr id="5" name="Title 4"/>
          <p:cNvSpPr>
            <a:spLocks noGrp="1"/>
          </p:cNvSpPr>
          <p:nvPr>
            <p:ph type="title"/>
          </p:nvPr>
        </p:nvSpPr>
        <p:spPr/>
        <p:txBody>
          <a:bodyPr/>
          <a:lstStyle/>
          <a:p>
            <a:r>
              <a:rPr lang="en-US" dirty="0" smtClean="0"/>
              <a:t>IBM Offerings Supporting </a:t>
            </a:r>
            <a:r>
              <a:rPr lang="en-US" dirty="0" err="1" smtClean="0"/>
              <a:t>Hyperledger</a:t>
            </a:r>
            <a:endParaRPr lang="en-US" dirty="0"/>
          </a:p>
        </p:txBody>
      </p:sp>
      <p:grpSp>
        <p:nvGrpSpPr>
          <p:cNvPr id="11" name="Group 10"/>
          <p:cNvGrpSpPr/>
          <p:nvPr/>
        </p:nvGrpSpPr>
        <p:grpSpPr>
          <a:xfrm>
            <a:off x="1468668" y="2639121"/>
            <a:ext cx="1573006" cy="1313388"/>
            <a:chOff x="0" y="2020596"/>
            <a:chExt cx="1573006" cy="1313388"/>
          </a:xfrm>
        </p:grpSpPr>
        <p:pic>
          <p:nvPicPr>
            <p:cNvPr id="7" name="Picture 6"/>
            <p:cNvPicPr>
              <a:picLocks noChangeAspect="1"/>
            </p:cNvPicPr>
            <p:nvPr/>
          </p:nvPicPr>
          <p:blipFill>
            <a:blip r:embed="rId3"/>
            <a:stretch>
              <a:fillRect/>
            </a:stretch>
          </p:blipFill>
          <p:spPr>
            <a:xfrm>
              <a:off x="380103" y="2270890"/>
              <a:ext cx="812800" cy="812800"/>
            </a:xfrm>
            <a:prstGeom prst="rect">
              <a:avLst/>
            </a:prstGeom>
          </p:spPr>
        </p:pic>
        <p:sp>
          <p:nvSpPr>
            <p:cNvPr id="9" name="Hexagon 8"/>
            <p:cNvSpPr/>
            <p:nvPr/>
          </p:nvSpPr>
          <p:spPr>
            <a:xfrm>
              <a:off x="0" y="2020596"/>
              <a:ext cx="1573006" cy="1313388"/>
            </a:xfrm>
            <a:prstGeom prst="hexagon">
              <a:avLst/>
            </a:prstGeom>
            <a:noFill/>
            <a:ln w="57150" cmpd="sng">
              <a:solidFill>
                <a:srgbClr val="4B61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p:cNvSpPr/>
          <p:nvPr/>
        </p:nvSpPr>
        <p:spPr>
          <a:xfrm>
            <a:off x="1692214" y="4005842"/>
            <a:ext cx="1142485" cy="307777"/>
          </a:xfrm>
          <a:prstGeom prst="rect">
            <a:avLst/>
          </a:prstGeom>
        </p:spPr>
        <p:txBody>
          <a:bodyPr wrap="none">
            <a:spAutoFit/>
          </a:bodyPr>
          <a:lstStyle/>
          <a:p>
            <a:pPr algn="ctr"/>
            <a:r>
              <a:rPr lang="en-US" sz="1400" b="1" dirty="0" smtClean="0">
                <a:solidFill>
                  <a:srgbClr val="506176"/>
                </a:solidFill>
              </a:rPr>
              <a:t>Blockchain </a:t>
            </a:r>
          </a:p>
        </p:txBody>
      </p:sp>
      <p:sp>
        <p:nvSpPr>
          <p:cNvPr id="13" name="Rectangle 12"/>
          <p:cNvSpPr/>
          <p:nvPr/>
        </p:nvSpPr>
        <p:spPr>
          <a:xfrm>
            <a:off x="3980322" y="2120767"/>
            <a:ext cx="4966564" cy="2308324"/>
          </a:xfrm>
          <a:prstGeom prst="rect">
            <a:avLst/>
          </a:prstGeom>
          <a:noFill/>
          <a:ln>
            <a:noFill/>
          </a:ln>
          <a:effectLst/>
        </p:spPr>
        <p:txBody>
          <a:bodyPr wrap="square" numCol="1" spcCol="0">
            <a:spAutoFit/>
          </a:bodyPr>
          <a:lstStyle/>
          <a:p>
            <a:pPr algn="ctr">
              <a:lnSpc>
                <a:spcPct val="80000"/>
              </a:lnSpc>
            </a:pPr>
            <a:r>
              <a:rPr lang="en-US" b="1" dirty="0" smtClean="0">
                <a:solidFill>
                  <a:srgbClr val="506176"/>
                </a:solidFill>
                <a:latin typeface="Helvetica Neue"/>
                <a:cs typeface="Helvetica Neue"/>
              </a:rPr>
              <a:t>Managed Service on IBM Cloud</a:t>
            </a:r>
          </a:p>
          <a:p>
            <a:pPr algn="ctr">
              <a:lnSpc>
                <a:spcPct val="80000"/>
              </a:lnSpc>
            </a:pPr>
            <a:endParaRPr lang="en-US" b="1" dirty="0">
              <a:solidFill>
                <a:srgbClr val="506176"/>
              </a:solidFill>
              <a:latin typeface="Helvetica Neue"/>
              <a:cs typeface="Helvetica Neue"/>
            </a:endParaRPr>
          </a:p>
          <a:p>
            <a:pPr algn="ctr">
              <a:lnSpc>
                <a:spcPct val="80000"/>
              </a:lnSpc>
            </a:pPr>
            <a:r>
              <a:rPr lang="en-US" b="1" dirty="0" smtClean="0">
                <a:solidFill>
                  <a:srgbClr val="506176"/>
                </a:solidFill>
                <a:latin typeface="Helvetica Neue"/>
                <a:cs typeface="Helvetica Neue"/>
              </a:rPr>
              <a:t>Your private Blockchain </a:t>
            </a:r>
            <a:r>
              <a:rPr lang="en-US" b="1" dirty="0">
                <a:solidFill>
                  <a:srgbClr val="506176"/>
                </a:solidFill>
                <a:latin typeface="Helvetica Neue"/>
                <a:cs typeface="Helvetica Neue"/>
              </a:rPr>
              <a:t>n</a:t>
            </a:r>
            <a:r>
              <a:rPr lang="en-US" b="1" dirty="0" smtClean="0">
                <a:solidFill>
                  <a:srgbClr val="506176"/>
                </a:solidFill>
                <a:latin typeface="Helvetica Neue"/>
                <a:cs typeface="Helvetica Neue"/>
              </a:rPr>
              <a:t>etwork in 1-click</a:t>
            </a:r>
          </a:p>
          <a:p>
            <a:pPr algn="ctr">
              <a:lnSpc>
                <a:spcPct val="80000"/>
              </a:lnSpc>
            </a:pPr>
            <a:endParaRPr lang="en-US" b="1" dirty="0" smtClean="0">
              <a:solidFill>
                <a:srgbClr val="506176"/>
              </a:solidFill>
              <a:latin typeface="Helvetica Neue"/>
              <a:cs typeface="Helvetica Neue"/>
            </a:endParaRPr>
          </a:p>
          <a:p>
            <a:pPr algn="ctr">
              <a:lnSpc>
                <a:spcPct val="80000"/>
              </a:lnSpc>
            </a:pPr>
            <a:r>
              <a:rPr lang="en-US" b="1" dirty="0" smtClean="0">
                <a:solidFill>
                  <a:srgbClr val="506176"/>
                </a:solidFill>
                <a:latin typeface="Helvetica Neue"/>
                <a:cs typeface="Helvetica Neue"/>
              </a:rPr>
              <a:t>Learn with sample applications </a:t>
            </a:r>
          </a:p>
          <a:p>
            <a:pPr algn="ctr">
              <a:lnSpc>
                <a:spcPct val="80000"/>
              </a:lnSpc>
            </a:pPr>
            <a:endParaRPr lang="en-US" b="1" dirty="0" smtClean="0">
              <a:solidFill>
                <a:srgbClr val="506176"/>
              </a:solidFill>
              <a:latin typeface="Helvetica Neue"/>
              <a:cs typeface="Helvetica Neue"/>
            </a:endParaRPr>
          </a:p>
          <a:p>
            <a:pPr algn="ctr">
              <a:lnSpc>
                <a:spcPct val="80000"/>
              </a:lnSpc>
            </a:pPr>
            <a:r>
              <a:rPr lang="en-US" b="1" dirty="0" smtClean="0">
                <a:solidFill>
                  <a:srgbClr val="506176"/>
                </a:solidFill>
                <a:latin typeface="Helvetica Neue"/>
                <a:cs typeface="Helvetica Neue"/>
              </a:rPr>
              <a:t>Develop your own Smart Contracts</a:t>
            </a:r>
          </a:p>
          <a:p>
            <a:pPr algn="ctr">
              <a:lnSpc>
                <a:spcPct val="80000"/>
              </a:lnSpc>
            </a:pPr>
            <a:endParaRPr lang="en-US" b="1" dirty="0">
              <a:solidFill>
                <a:srgbClr val="506176"/>
              </a:solidFill>
              <a:latin typeface="Helvetica Neue"/>
              <a:cs typeface="Helvetica Neue"/>
            </a:endParaRPr>
          </a:p>
          <a:p>
            <a:pPr algn="ctr">
              <a:lnSpc>
                <a:spcPct val="80000"/>
              </a:lnSpc>
            </a:pPr>
            <a:endParaRPr lang="en-US" b="1" dirty="0" smtClean="0">
              <a:solidFill>
                <a:srgbClr val="0070C0"/>
              </a:solidFill>
              <a:latin typeface="Helvetica Neue"/>
              <a:cs typeface="Helvetica Neue"/>
            </a:endParaRPr>
          </a:p>
          <a:p>
            <a:pPr algn="ctr">
              <a:lnSpc>
                <a:spcPct val="80000"/>
              </a:lnSpc>
            </a:pPr>
            <a:r>
              <a:rPr lang="en-US" b="1" dirty="0" smtClean="0">
                <a:solidFill>
                  <a:srgbClr val="0070C0"/>
                </a:solidFill>
                <a:latin typeface="Helvetica Neue"/>
                <a:cs typeface="Helvetica Neue"/>
              </a:rPr>
              <a:t>http</a:t>
            </a:r>
            <a:r>
              <a:rPr lang="en-US" b="1" dirty="0">
                <a:solidFill>
                  <a:srgbClr val="0070C0"/>
                </a:solidFill>
                <a:latin typeface="Helvetica Neue"/>
                <a:cs typeface="Helvetica Neue"/>
              </a:rPr>
              <a:t>://</a:t>
            </a:r>
            <a:r>
              <a:rPr lang="en-US" b="1" dirty="0" err="1">
                <a:solidFill>
                  <a:srgbClr val="0070C0"/>
                </a:solidFill>
                <a:latin typeface="Helvetica Neue"/>
                <a:cs typeface="Helvetica Neue"/>
              </a:rPr>
              <a:t>www.ibm.com</a:t>
            </a:r>
            <a:r>
              <a:rPr lang="en-US" b="1" dirty="0">
                <a:solidFill>
                  <a:srgbClr val="0070C0"/>
                </a:solidFill>
                <a:latin typeface="Helvetica Neue"/>
                <a:cs typeface="Helvetica Neue"/>
              </a:rPr>
              <a:t>/</a:t>
            </a:r>
            <a:r>
              <a:rPr lang="en-US" b="1" dirty="0" err="1">
                <a:solidFill>
                  <a:srgbClr val="0070C0"/>
                </a:solidFill>
                <a:latin typeface="Helvetica Neue"/>
                <a:cs typeface="Helvetica Neue"/>
              </a:rPr>
              <a:t>blockchain</a:t>
            </a:r>
            <a:r>
              <a:rPr lang="en-US" b="1" dirty="0" smtClean="0">
                <a:solidFill>
                  <a:srgbClr val="0070C0"/>
                </a:solidFill>
                <a:latin typeface="Helvetica Neue"/>
                <a:cs typeface="Helvetica Neue"/>
              </a:rPr>
              <a:t>/</a:t>
            </a:r>
            <a:endParaRPr lang="en-US" b="1" dirty="0">
              <a:solidFill>
                <a:srgbClr val="0070C0"/>
              </a:solidFill>
              <a:latin typeface="Helvetica Neue"/>
              <a:cs typeface="Helvetica Neue"/>
            </a:endParaRPr>
          </a:p>
        </p:txBody>
      </p:sp>
      <p:sp>
        <p:nvSpPr>
          <p:cNvPr id="17" name="Rectangle 16"/>
          <p:cNvSpPr/>
          <p:nvPr/>
        </p:nvSpPr>
        <p:spPr>
          <a:xfrm>
            <a:off x="1042963" y="1969936"/>
            <a:ext cx="2296298" cy="369332"/>
          </a:xfrm>
          <a:prstGeom prst="rect">
            <a:avLst/>
          </a:prstGeom>
        </p:spPr>
        <p:txBody>
          <a:bodyPr wrap="none">
            <a:spAutoFit/>
          </a:bodyPr>
          <a:lstStyle/>
          <a:p>
            <a:pPr algn="ctr"/>
            <a:r>
              <a:rPr lang="en-US" b="1" dirty="0" smtClean="0">
                <a:solidFill>
                  <a:srgbClr val="268ABF"/>
                </a:solidFill>
                <a:latin typeface="Helvetica Neue"/>
                <a:cs typeface="Helvetica Neue"/>
              </a:rPr>
              <a:t>BLUEMIX SERVICE</a:t>
            </a:r>
            <a:endParaRPr lang="en-US" b="1" dirty="0">
              <a:solidFill>
                <a:srgbClr val="268ABF"/>
              </a:solidFill>
              <a:latin typeface="Helvetica Neue"/>
              <a:cs typeface="Helvetica Neue"/>
            </a:endParaRPr>
          </a:p>
        </p:txBody>
      </p:sp>
    </p:spTree>
    <p:extLst>
      <p:ext uri="{BB962C8B-B14F-4D97-AF65-F5344CB8AC3E}">
        <p14:creationId xmlns:p14="http://schemas.microsoft.com/office/powerpoint/2010/main" val="377071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863" y="169895"/>
            <a:ext cx="8229600" cy="857250"/>
          </a:xfrm>
        </p:spPr>
        <p:txBody>
          <a:bodyPr/>
          <a:lstStyle/>
          <a:p>
            <a:r>
              <a:rPr lang="en-US" dirty="0" smtClean="0"/>
              <a:t>Engagement Model overview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92802695"/>
              </p:ext>
            </p:extLst>
          </p:nvPr>
        </p:nvGraphicFramePr>
        <p:xfrm>
          <a:off x="714397" y="2659715"/>
          <a:ext cx="7958067" cy="2113280"/>
        </p:xfrm>
        <a:graphic>
          <a:graphicData uri="http://schemas.openxmlformats.org/drawingml/2006/table">
            <a:tbl>
              <a:tblPr bandRow="1">
                <a:tableStyleId>{5C22544A-7EE6-4342-B048-85BDC9FD1C3A}</a:tableStyleId>
              </a:tblPr>
              <a:tblGrid>
                <a:gridCol w="1907670"/>
                <a:gridCol w="2071365"/>
                <a:gridCol w="1989516"/>
                <a:gridCol w="1989516"/>
              </a:tblGrid>
              <a:tr h="370840">
                <a:tc>
                  <a:txBody>
                    <a:bodyPr/>
                    <a:lstStyle/>
                    <a:p>
                      <a:pPr marL="266700" indent="-266700">
                        <a:buFont typeface="+mj-lt"/>
                        <a:buAutoNum type="arabicPeriod"/>
                      </a:pPr>
                      <a:r>
                        <a:rPr lang="en-US" sz="1200" dirty="0" smtClean="0"/>
                        <a:t>Discuss Blockchain technology</a:t>
                      </a:r>
                    </a:p>
                    <a:p>
                      <a:pPr marL="266700" indent="-266700">
                        <a:buFont typeface="+mj-lt"/>
                        <a:buAutoNum type="arabicPeriod"/>
                      </a:pPr>
                      <a:r>
                        <a:rPr lang="en-US" sz="1200" dirty="0" smtClean="0"/>
                        <a:t>Explore </a:t>
                      </a:r>
                      <a:r>
                        <a:rPr lang="en-US" sz="1200" baseline="0" dirty="0" smtClean="0"/>
                        <a:t>customer business model</a:t>
                      </a:r>
                    </a:p>
                    <a:p>
                      <a:pPr marL="266700" indent="-266700">
                        <a:buFont typeface="+mj-lt"/>
                        <a:buAutoNum type="arabicPeriod"/>
                      </a:pPr>
                      <a:r>
                        <a:rPr lang="en-US" sz="1200" baseline="0" dirty="0" smtClean="0"/>
                        <a:t>Show Blockchain Application demo</a:t>
                      </a:r>
                    </a:p>
                  </a:txBody>
                  <a:tcPr>
                    <a:solidFill>
                      <a:srgbClr val="DFE6EB"/>
                    </a:solidFill>
                  </a:tcPr>
                </a:tc>
                <a:tc>
                  <a:txBody>
                    <a:bodyPr/>
                    <a:lstStyle/>
                    <a:p>
                      <a:pPr marL="266700" indent="-266700">
                        <a:buFont typeface="+mj-lt"/>
                        <a:buAutoNum type="arabicPeriod"/>
                      </a:pPr>
                      <a:r>
                        <a:rPr lang="en-US" sz="1200" dirty="0" smtClean="0"/>
                        <a:t>Understand Blockchain concepts</a:t>
                      </a:r>
                      <a:r>
                        <a:rPr lang="en-US" sz="1200" baseline="0" dirty="0" smtClean="0"/>
                        <a:t> &amp; elements</a:t>
                      </a:r>
                      <a:endParaRPr lang="en-US" sz="1200" dirty="0" smtClean="0"/>
                    </a:p>
                    <a:p>
                      <a:pPr marL="266700" indent="-266700">
                        <a:buFont typeface="+mj-lt"/>
                        <a:buAutoNum type="arabicPeriod"/>
                      </a:pPr>
                      <a:r>
                        <a:rPr lang="en-US" sz="1200" dirty="0" smtClean="0"/>
                        <a:t>Hands</a:t>
                      </a:r>
                      <a:r>
                        <a:rPr lang="en-US" sz="1200" baseline="0" dirty="0" smtClean="0"/>
                        <a:t> on with Blockchain technology</a:t>
                      </a:r>
                    </a:p>
                    <a:p>
                      <a:pPr marL="266700" indent="-266700">
                        <a:buFont typeface="+mj-lt"/>
                        <a:buAutoNum type="arabicPeriod"/>
                      </a:pPr>
                      <a:r>
                        <a:rPr lang="en-US" sz="1200" baseline="0" dirty="0" smtClean="0"/>
                        <a:t>Standard demo customization</a:t>
                      </a:r>
                    </a:p>
                  </a:txBody>
                  <a:tcPr>
                    <a:solidFill>
                      <a:srgbClr val="DFE6EB"/>
                    </a:solidFill>
                  </a:tcPr>
                </a:tc>
                <a:tc>
                  <a:txBody>
                    <a:bodyPr/>
                    <a:lstStyle/>
                    <a:p>
                      <a:pPr marL="266700" indent="-266700">
                        <a:buFont typeface="+mj-lt"/>
                        <a:buAutoNum type="arabicPeriod"/>
                      </a:pPr>
                      <a:r>
                        <a:rPr lang="en-US" sz="1200" dirty="0" smtClean="0"/>
                        <a:t>Design Thinking workshop to define</a:t>
                      </a:r>
                      <a:r>
                        <a:rPr lang="en-US" sz="1200" baseline="0" dirty="0" smtClean="0"/>
                        <a:t> business challenge</a:t>
                      </a:r>
                    </a:p>
                    <a:p>
                      <a:pPr marL="266700" indent="-266700">
                        <a:buFont typeface="+mj-lt"/>
                        <a:buAutoNum type="arabicPeriod"/>
                      </a:pPr>
                      <a:r>
                        <a:rPr lang="en-US" sz="1200" baseline="0" dirty="0" smtClean="0"/>
                        <a:t>Agile iterations incrementally build project functionality</a:t>
                      </a:r>
                    </a:p>
                    <a:p>
                      <a:pPr marL="266700" indent="-266700">
                        <a:buFont typeface="+mj-lt"/>
                        <a:buAutoNum type="arabicPeriod"/>
                      </a:pPr>
                      <a:r>
                        <a:rPr lang="en-US" sz="1200" baseline="0" dirty="0" smtClean="0"/>
                        <a:t>Enterprise integration</a:t>
                      </a:r>
                    </a:p>
                  </a:txBody>
                  <a:tcPr>
                    <a:solidFill>
                      <a:srgbClr val="DFE6EB"/>
                    </a:solidFill>
                  </a:tcPr>
                </a:tc>
                <a:tc>
                  <a:txBody>
                    <a:bodyPr/>
                    <a:lstStyle/>
                    <a:p>
                      <a:pPr marL="427789" marR="57150" indent="-427789" algn="l" defTabSz="1282700">
                        <a:lnSpc>
                          <a:spcPct val="100000"/>
                        </a:lnSpc>
                        <a:spcBef>
                          <a:spcPts val="0"/>
                        </a:spcBef>
                        <a:buSzPct val="100000"/>
                        <a:buAutoNum type="arabicPeriod"/>
                        <a:defRPr sz="3200" spc="-69">
                          <a:solidFill>
                            <a:srgbClr val="424242"/>
                          </a:solidFill>
                          <a:uFill>
                            <a:solidFill>
                              <a:srgbClr val="424242"/>
                            </a:solidFill>
                          </a:uFill>
                        </a:defRPr>
                      </a:pPr>
                      <a:r>
                        <a:rPr lang="en-US" sz="1200" dirty="0" smtClean="0">
                          <a:latin typeface="+mn-lt"/>
                          <a:cs typeface="Arial"/>
                        </a:rPr>
                        <a:t>Scale up pilot or Scale out to new projects</a:t>
                      </a:r>
                    </a:p>
                    <a:p>
                      <a:pPr marL="427789" marR="57150" indent="-427789" algn="l" defTabSz="1282700">
                        <a:lnSpc>
                          <a:spcPct val="100000"/>
                        </a:lnSpc>
                        <a:spcBef>
                          <a:spcPts val="0"/>
                        </a:spcBef>
                        <a:buSzPct val="100000"/>
                        <a:buAutoNum type="arabicPeriod"/>
                        <a:defRPr sz="3200" spc="-69">
                          <a:solidFill>
                            <a:srgbClr val="424242"/>
                          </a:solidFill>
                          <a:uFill>
                            <a:solidFill>
                              <a:srgbClr val="424242"/>
                            </a:solidFill>
                          </a:uFill>
                        </a:defRPr>
                      </a:pPr>
                      <a:r>
                        <a:rPr lang="en-US" sz="1200" dirty="0" smtClean="0">
                          <a:latin typeface="+mn-lt"/>
                          <a:cs typeface="Arial"/>
                        </a:rPr>
                        <a:t>Business Process Re-engineering</a:t>
                      </a:r>
                    </a:p>
                    <a:p>
                      <a:pPr marL="427789" marR="57150" indent="-427789" algn="l" defTabSz="1282700">
                        <a:lnSpc>
                          <a:spcPct val="100000"/>
                        </a:lnSpc>
                        <a:spcBef>
                          <a:spcPts val="0"/>
                        </a:spcBef>
                        <a:buSzPct val="100000"/>
                        <a:buAutoNum type="arabicPeriod"/>
                        <a:defRPr sz="3200" spc="-69">
                          <a:solidFill>
                            <a:srgbClr val="424242"/>
                          </a:solidFill>
                          <a:uFill>
                            <a:solidFill>
                              <a:srgbClr val="424242"/>
                            </a:solidFill>
                          </a:uFill>
                        </a:defRPr>
                      </a:pPr>
                      <a:r>
                        <a:rPr lang="en-US" sz="1200" dirty="0" smtClean="0">
                          <a:latin typeface="+mn-lt"/>
                          <a:cs typeface="Arial"/>
                        </a:rPr>
                        <a:t>Systems Integration </a:t>
                      </a:r>
                    </a:p>
                  </a:txBody>
                  <a:tcPr>
                    <a:solidFill>
                      <a:srgbClr val="DFE6EB"/>
                    </a:solidFill>
                  </a:tcPr>
                </a:tc>
              </a:tr>
              <a:tr h="370840">
                <a:tc>
                  <a:txBody>
                    <a:bodyPr/>
                    <a:lstStyle/>
                    <a:p>
                      <a:pPr algn="ctr"/>
                      <a:r>
                        <a:rPr lang="en-US" sz="1200" i="1" dirty="0" smtClean="0">
                          <a:solidFill>
                            <a:srgbClr val="717171"/>
                          </a:solidFill>
                        </a:rPr>
                        <a:t>Remote or face to face</a:t>
                      </a:r>
                      <a:endParaRPr lang="en-US" sz="1200" i="1" dirty="0">
                        <a:solidFill>
                          <a:srgbClr val="717171"/>
                        </a:solidFill>
                      </a:endParaRPr>
                    </a:p>
                  </a:txBody>
                  <a:tcPr anchor="ctr">
                    <a:solidFill>
                      <a:srgbClr val="DFE6EB"/>
                    </a:solidFill>
                  </a:tcPr>
                </a:tc>
                <a:tc>
                  <a:txBody>
                    <a:bodyPr/>
                    <a:lstStyle/>
                    <a:p>
                      <a:pPr algn="ctr"/>
                      <a:r>
                        <a:rPr lang="en-US" sz="1200" i="1" dirty="0" smtClean="0">
                          <a:solidFill>
                            <a:srgbClr val="717171"/>
                          </a:solidFill>
                        </a:rPr>
                        <a:t>Remote or face to face</a:t>
                      </a:r>
                      <a:endParaRPr lang="en-US" sz="1200" i="1" dirty="0">
                        <a:solidFill>
                          <a:srgbClr val="717171"/>
                        </a:solidFill>
                      </a:endParaRPr>
                    </a:p>
                  </a:txBody>
                  <a:tcPr anchor="ctr">
                    <a:solidFill>
                      <a:srgbClr val="DFE6EB"/>
                    </a:solidFill>
                  </a:tcPr>
                </a:tc>
                <a:tc>
                  <a:txBody>
                    <a:bodyPr/>
                    <a:lstStyle/>
                    <a:p>
                      <a:pPr algn="ctr"/>
                      <a:r>
                        <a:rPr lang="en-US" sz="1200" i="1" dirty="0" smtClean="0">
                          <a:solidFill>
                            <a:srgbClr val="717171"/>
                          </a:solidFill>
                        </a:rPr>
                        <a:t>Face to face</a:t>
                      </a:r>
                      <a:endParaRPr lang="en-US" sz="1200" i="1" dirty="0">
                        <a:solidFill>
                          <a:srgbClr val="717171"/>
                        </a:solidFill>
                      </a:endParaRPr>
                    </a:p>
                  </a:txBody>
                  <a:tcPr anchor="ctr">
                    <a:solidFill>
                      <a:srgbClr val="DFE6EB"/>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i="1" dirty="0" smtClean="0">
                          <a:solidFill>
                            <a:srgbClr val="717171"/>
                          </a:solidFill>
                        </a:rPr>
                        <a:t>Face to face</a:t>
                      </a:r>
                    </a:p>
                  </a:txBody>
                  <a:tcPr anchor="ctr">
                    <a:solidFill>
                      <a:srgbClr val="DFE6EB"/>
                    </a:solidFill>
                  </a:tcPr>
                </a:tc>
              </a:tr>
              <a:tr h="370840">
                <a:tc>
                  <a:txBody>
                    <a:bodyPr/>
                    <a:lstStyle/>
                    <a:p>
                      <a:pPr algn="ctr"/>
                      <a:r>
                        <a:rPr lang="en-US" sz="1200" i="1" dirty="0" smtClean="0">
                          <a:solidFill>
                            <a:srgbClr val="4178BE"/>
                          </a:solidFill>
                        </a:rPr>
                        <a:t>Free</a:t>
                      </a:r>
                      <a:r>
                        <a:rPr lang="en-US" sz="1200" i="1" baseline="0" dirty="0" smtClean="0">
                          <a:solidFill>
                            <a:srgbClr val="4178BE"/>
                          </a:solidFill>
                        </a:rPr>
                        <a:t> of charge</a:t>
                      </a:r>
                      <a:endParaRPr lang="en-US" sz="1200" i="1" dirty="0">
                        <a:solidFill>
                          <a:srgbClr val="4178BE"/>
                        </a:solidFill>
                      </a:endParaRPr>
                    </a:p>
                  </a:txBody>
                  <a:tcPr anchor="ctr">
                    <a:solidFill>
                      <a:srgbClr val="DFE6EB"/>
                    </a:solidFill>
                  </a:tcPr>
                </a:tc>
                <a:tc>
                  <a:txBody>
                    <a:bodyPr/>
                    <a:lstStyle/>
                    <a:p>
                      <a:pPr algn="ctr"/>
                      <a:r>
                        <a:rPr lang="en-US" sz="1200" i="1" dirty="0" smtClean="0">
                          <a:solidFill>
                            <a:srgbClr val="4178BE"/>
                          </a:solidFill>
                        </a:rPr>
                        <a:t>Free of</a:t>
                      </a:r>
                      <a:r>
                        <a:rPr lang="en-US" sz="1200" i="1" baseline="0" dirty="0" smtClean="0">
                          <a:solidFill>
                            <a:srgbClr val="4178BE"/>
                          </a:solidFill>
                        </a:rPr>
                        <a:t> charge</a:t>
                      </a:r>
                      <a:endParaRPr lang="en-US" sz="1200" i="1" dirty="0">
                        <a:solidFill>
                          <a:srgbClr val="4178BE"/>
                        </a:solidFill>
                      </a:endParaRPr>
                    </a:p>
                  </a:txBody>
                  <a:tcPr anchor="ctr">
                    <a:solidFill>
                      <a:srgbClr val="DFE6EB"/>
                    </a:solidFill>
                  </a:tcPr>
                </a:tc>
                <a:tc>
                  <a:txBody>
                    <a:bodyPr/>
                    <a:lstStyle/>
                    <a:p>
                      <a:pPr algn="ctr"/>
                      <a:r>
                        <a:rPr lang="en-US" sz="1200" i="1" dirty="0" smtClean="0">
                          <a:solidFill>
                            <a:srgbClr val="4178BE"/>
                          </a:solidFill>
                        </a:rPr>
                        <a:t>For</a:t>
                      </a:r>
                      <a:r>
                        <a:rPr lang="en-US" sz="1200" i="1" baseline="0" dirty="0" smtClean="0">
                          <a:solidFill>
                            <a:srgbClr val="4178BE"/>
                          </a:solidFill>
                        </a:rPr>
                        <a:t> fee</a:t>
                      </a:r>
                      <a:endParaRPr lang="en-US" sz="1200" i="1" dirty="0">
                        <a:solidFill>
                          <a:srgbClr val="4178BE"/>
                        </a:solidFill>
                      </a:endParaRPr>
                    </a:p>
                  </a:txBody>
                  <a:tcPr anchor="ctr">
                    <a:solidFill>
                      <a:srgbClr val="DFE6EB"/>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i="1" dirty="0" smtClean="0">
                          <a:solidFill>
                            <a:srgbClr val="4178BE"/>
                          </a:solidFill>
                        </a:rPr>
                        <a:t>For</a:t>
                      </a:r>
                      <a:r>
                        <a:rPr lang="en-US" sz="1200" i="1" baseline="0" dirty="0" smtClean="0">
                          <a:solidFill>
                            <a:srgbClr val="4178BE"/>
                          </a:solidFill>
                        </a:rPr>
                        <a:t> fee</a:t>
                      </a:r>
                      <a:endParaRPr lang="en-US" sz="1200" i="1" dirty="0" smtClean="0">
                        <a:solidFill>
                          <a:srgbClr val="4178BE"/>
                        </a:solidFill>
                      </a:endParaRPr>
                    </a:p>
                  </a:txBody>
                  <a:tcPr anchor="ctr">
                    <a:solidFill>
                      <a:srgbClr val="DFE6EB"/>
                    </a:solidFill>
                  </a:tcPr>
                </a:tc>
              </a:tr>
            </a:tbl>
          </a:graphicData>
        </a:graphic>
      </p:graphicFrame>
      <p:sp>
        <p:nvSpPr>
          <p:cNvPr id="9" name="Rectangle 8"/>
          <p:cNvSpPr/>
          <p:nvPr/>
        </p:nvSpPr>
        <p:spPr>
          <a:xfrm>
            <a:off x="714397" y="1044017"/>
            <a:ext cx="1574799" cy="1384438"/>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t"/>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GB" sz="1400" kern="1200" dirty="0" smtClean="0"/>
          </a:p>
          <a:p>
            <a:pPr algn="ctr"/>
            <a:r>
              <a:rPr lang="en-GB" sz="1400" kern="1200" dirty="0" smtClean="0"/>
              <a:t>Let’s Talk!</a:t>
            </a:r>
            <a:endParaRPr lang="en-GB" sz="1400" kern="1200" dirty="0"/>
          </a:p>
        </p:txBody>
      </p:sp>
      <p:sp>
        <p:nvSpPr>
          <p:cNvPr id="10" name="Rectangle 9"/>
          <p:cNvSpPr/>
          <p:nvPr/>
        </p:nvSpPr>
        <p:spPr>
          <a:xfrm>
            <a:off x="2805144" y="1044017"/>
            <a:ext cx="1615012" cy="138443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t"/>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GB" sz="1400" kern="1200" dirty="0" smtClean="0"/>
          </a:p>
          <a:p>
            <a:pPr algn="ctr"/>
            <a:r>
              <a:rPr lang="en-GB" sz="1400" kern="1200" dirty="0" smtClean="0"/>
              <a:t>Technology</a:t>
            </a:r>
          </a:p>
          <a:p>
            <a:pPr algn="ctr"/>
            <a:r>
              <a:rPr lang="en-GB" sz="1400" dirty="0" smtClean="0"/>
              <a:t>Hands-on</a:t>
            </a:r>
            <a:endParaRPr lang="en-GB" sz="1400" kern="1200" dirty="0"/>
          </a:p>
        </p:txBody>
      </p:sp>
      <p:sp>
        <p:nvSpPr>
          <p:cNvPr id="13" name="Rectangle 12"/>
          <p:cNvSpPr/>
          <p:nvPr/>
        </p:nvSpPr>
        <p:spPr>
          <a:xfrm>
            <a:off x="4936104" y="1044017"/>
            <a:ext cx="1592706" cy="1384438"/>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t"/>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GB" sz="1400" kern="1200" dirty="0" smtClean="0"/>
          </a:p>
          <a:p>
            <a:pPr algn="ctr"/>
            <a:r>
              <a:rPr lang="en-GB" sz="1400" kern="1200" dirty="0" smtClean="0"/>
              <a:t>First Project</a:t>
            </a:r>
            <a:endParaRPr lang="en-GB" sz="1400" kern="1200" dirty="0"/>
          </a:p>
        </p:txBody>
      </p:sp>
      <p:sp>
        <p:nvSpPr>
          <p:cNvPr id="5" name="Right Arrow 4"/>
          <p:cNvSpPr/>
          <p:nvPr/>
        </p:nvSpPr>
        <p:spPr>
          <a:xfrm>
            <a:off x="2299254" y="1432359"/>
            <a:ext cx="499636" cy="630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4433622" y="1432359"/>
            <a:ext cx="499636" cy="630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971085" y="205979"/>
            <a:ext cx="701380" cy="691794"/>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How?</a:t>
            </a:r>
            <a:endParaRPr lang="en-US" sz="1400" dirty="0"/>
          </a:p>
        </p:txBody>
      </p:sp>
      <p:sp>
        <p:nvSpPr>
          <p:cNvPr id="11" name="Rectangle 10"/>
          <p:cNvSpPr/>
          <p:nvPr/>
        </p:nvSpPr>
        <p:spPr>
          <a:xfrm>
            <a:off x="7044757" y="1027145"/>
            <a:ext cx="1592706" cy="138443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t"/>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GB" sz="1400" kern="1200" dirty="0" smtClean="0"/>
          </a:p>
          <a:p>
            <a:pPr algn="ctr"/>
            <a:r>
              <a:rPr lang="en-GB" sz="1400" kern="1200" dirty="0" smtClean="0"/>
              <a:t>Scale </a:t>
            </a:r>
            <a:endParaRPr lang="en-GB" sz="1400" kern="1200" dirty="0"/>
          </a:p>
        </p:txBody>
      </p:sp>
      <p:sp>
        <p:nvSpPr>
          <p:cNvPr id="12" name="Right Arrow 11"/>
          <p:cNvSpPr/>
          <p:nvPr/>
        </p:nvSpPr>
        <p:spPr>
          <a:xfrm>
            <a:off x="6534766" y="1420524"/>
            <a:ext cx="499636" cy="630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2"/>
          <a:stretch>
            <a:fillRect/>
          </a:stretch>
        </p:blipFill>
        <p:spPr>
          <a:xfrm>
            <a:off x="5825267" y="1741440"/>
            <a:ext cx="606510" cy="606510"/>
          </a:xfrm>
          <a:prstGeom prst="rect">
            <a:avLst/>
          </a:prstGeom>
        </p:spPr>
      </p:pic>
      <p:pic>
        <p:nvPicPr>
          <p:cNvPr id="46" name="Picture 45"/>
          <p:cNvPicPr>
            <a:picLocks noChangeAspect="1"/>
          </p:cNvPicPr>
          <p:nvPr/>
        </p:nvPicPr>
        <p:blipFill>
          <a:blip r:embed="rId3"/>
          <a:stretch>
            <a:fillRect/>
          </a:stretch>
        </p:blipFill>
        <p:spPr>
          <a:xfrm>
            <a:off x="7784010" y="1653954"/>
            <a:ext cx="705343" cy="705343"/>
          </a:xfrm>
          <a:prstGeom prst="rect">
            <a:avLst/>
          </a:prstGeom>
        </p:spPr>
      </p:pic>
      <p:pic>
        <p:nvPicPr>
          <p:cNvPr id="47" name="Picture 46"/>
          <p:cNvPicPr>
            <a:picLocks noChangeAspect="1"/>
          </p:cNvPicPr>
          <p:nvPr/>
        </p:nvPicPr>
        <p:blipFill rotWithShape="1">
          <a:blip r:embed="rId4"/>
          <a:srcRect b="16347"/>
          <a:stretch/>
        </p:blipFill>
        <p:spPr>
          <a:xfrm>
            <a:off x="3627470" y="1741440"/>
            <a:ext cx="806152" cy="618678"/>
          </a:xfrm>
          <a:prstGeom prst="rect">
            <a:avLst/>
          </a:prstGeom>
        </p:spPr>
      </p:pic>
      <p:pic>
        <p:nvPicPr>
          <p:cNvPr id="48" name="Picture 47"/>
          <p:cNvPicPr>
            <a:picLocks noChangeAspect="1"/>
          </p:cNvPicPr>
          <p:nvPr/>
        </p:nvPicPr>
        <p:blipFill>
          <a:blip r:embed="rId5"/>
          <a:stretch>
            <a:fillRect/>
          </a:stretch>
        </p:blipFill>
        <p:spPr>
          <a:xfrm>
            <a:off x="1377366" y="1714522"/>
            <a:ext cx="791785" cy="633428"/>
          </a:xfrm>
          <a:prstGeom prst="rect">
            <a:avLst/>
          </a:prstGeom>
        </p:spPr>
      </p:pic>
    </p:spTree>
    <p:extLst>
      <p:ext uri="{BB962C8B-B14F-4D97-AF65-F5344CB8AC3E}">
        <p14:creationId xmlns:p14="http://schemas.microsoft.com/office/powerpoint/2010/main" val="30309766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iz NW.jp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46" b="-1897"/>
          <a:stretch/>
        </p:blipFill>
        <p:spPr>
          <a:xfrm>
            <a:off x="4804542" y="1262945"/>
            <a:ext cx="4268354" cy="2402457"/>
          </a:xfrm>
        </p:spPr>
      </p:pic>
      <p:sp>
        <p:nvSpPr>
          <p:cNvPr id="2" name="Title 1"/>
          <p:cNvSpPr>
            <a:spLocks noGrp="1"/>
          </p:cNvSpPr>
          <p:nvPr>
            <p:ph type="title"/>
          </p:nvPr>
        </p:nvSpPr>
        <p:spPr/>
        <p:txBody>
          <a:bodyPr/>
          <a:lstStyle/>
          <a:p>
            <a:r>
              <a:rPr lang="en-US" dirty="0" smtClean="0"/>
              <a:t>Business Networks, Markets &amp; Wealth</a:t>
            </a:r>
            <a:endParaRPr lang="en-US" dirty="0"/>
          </a:p>
        </p:txBody>
      </p:sp>
      <p:sp>
        <p:nvSpPr>
          <p:cNvPr id="4" name="Content Placeholder 3"/>
          <p:cNvSpPr>
            <a:spLocks noGrp="1"/>
          </p:cNvSpPr>
          <p:nvPr>
            <p:ph sz="half" idx="1"/>
          </p:nvPr>
        </p:nvSpPr>
        <p:spPr>
          <a:xfrm>
            <a:off x="375018" y="1200151"/>
            <a:ext cx="4672737" cy="3394472"/>
          </a:xfrm>
        </p:spPr>
        <p:txBody>
          <a:bodyPr>
            <a:normAutofit/>
          </a:bodyPr>
          <a:lstStyle/>
          <a:p>
            <a:r>
              <a:rPr lang="en-US" sz="1700" dirty="0" smtClean="0">
                <a:solidFill>
                  <a:srgbClr val="268ABF"/>
                </a:solidFill>
              </a:rPr>
              <a:t>Business Networks </a:t>
            </a:r>
            <a:r>
              <a:rPr lang="en-US" sz="1700" dirty="0" smtClean="0"/>
              <a:t>benefit from connectivity</a:t>
            </a:r>
          </a:p>
          <a:p>
            <a:pPr lvl="1"/>
            <a:r>
              <a:rPr lang="en-US" sz="1500" dirty="0" smtClean="0">
                <a:solidFill>
                  <a:srgbClr val="0070C0"/>
                </a:solidFill>
              </a:rPr>
              <a:t>Participants</a:t>
            </a:r>
            <a:r>
              <a:rPr lang="en-US" sz="1500" dirty="0" smtClean="0"/>
              <a:t> are customers, suppliers, banks, partners </a:t>
            </a:r>
          </a:p>
          <a:p>
            <a:pPr lvl="1"/>
            <a:r>
              <a:rPr lang="en-US" sz="1500" dirty="0" smtClean="0"/>
              <a:t>Cross geography &amp; regulatory boundary</a:t>
            </a:r>
          </a:p>
          <a:p>
            <a:r>
              <a:rPr lang="en-US" sz="1700" dirty="0" smtClean="0">
                <a:solidFill>
                  <a:srgbClr val="268ABF"/>
                </a:solidFill>
              </a:rPr>
              <a:t>Wealth</a:t>
            </a:r>
            <a:r>
              <a:rPr lang="en-US" sz="1700" dirty="0" smtClean="0"/>
              <a:t> is generated by the flow of goods &amp; services across business network</a:t>
            </a:r>
          </a:p>
          <a:p>
            <a:r>
              <a:rPr lang="en-US" sz="1700" dirty="0" smtClean="0">
                <a:solidFill>
                  <a:srgbClr val="268ABF"/>
                </a:solidFill>
              </a:rPr>
              <a:t>Markets </a:t>
            </a:r>
            <a:r>
              <a:rPr lang="en-US" sz="1700" dirty="0" smtClean="0"/>
              <a:t>are central to this process:</a:t>
            </a:r>
          </a:p>
          <a:p>
            <a:pPr lvl="1"/>
            <a:r>
              <a:rPr lang="en-US" dirty="0" smtClean="0">
                <a:solidFill>
                  <a:schemeClr val="tx1"/>
                </a:solidFill>
              </a:rPr>
              <a:t>Public </a:t>
            </a:r>
            <a:r>
              <a:rPr lang="en-US" sz="1500" dirty="0" smtClean="0"/>
              <a:t>(fruit market, car auction), or</a:t>
            </a:r>
          </a:p>
          <a:p>
            <a:pPr lvl="1"/>
            <a:r>
              <a:rPr lang="en-US" sz="1500" dirty="0" smtClean="0">
                <a:solidFill>
                  <a:schemeClr val="tx1"/>
                </a:solidFill>
              </a:rPr>
              <a:t>Private </a:t>
            </a:r>
            <a:r>
              <a:rPr lang="en-US" sz="1500" dirty="0" smtClean="0"/>
              <a:t>(supply chain financing, bonds)</a:t>
            </a:r>
          </a:p>
          <a:p>
            <a:pPr lvl="1"/>
            <a:endParaRPr lang="en-US" dirty="0" smtClean="0"/>
          </a:p>
        </p:txBody>
      </p:sp>
      <p:sp>
        <p:nvSpPr>
          <p:cNvPr id="9" name="Rectangle 8"/>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spTree>
    <p:extLst>
      <p:ext uri="{BB962C8B-B14F-4D97-AF65-F5344CB8AC3E}">
        <p14:creationId xmlns:p14="http://schemas.microsoft.com/office/powerpoint/2010/main" val="6290393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mmar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982" y="2107804"/>
            <a:ext cx="2377018" cy="2548244"/>
          </a:xfrm>
          <a:prstGeom prst="rect">
            <a:avLst/>
          </a:prstGeom>
        </p:spPr>
      </p:pic>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75019" y="1151616"/>
            <a:ext cx="6559951" cy="3658389"/>
          </a:xfrm>
        </p:spPr>
        <p:txBody>
          <a:bodyPr>
            <a:normAutofit/>
          </a:bodyPr>
          <a:lstStyle/>
          <a:p>
            <a:pPr marL="342900" indent="-342900">
              <a:buFont typeface="+mj-lt"/>
              <a:buAutoNum type="arabicPeriod"/>
            </a:pPr>
            <a:r>
              <a:rPr lang="en-US" dirty="0" smtClean="0"/>
              <a:t>Blockchain is a shared, replicated, permissioned ledger technology</a:t>
            </a:r>
          </a:p>
          <a:p>
            <a:pPr marL="342900" indent="-342900">
              <a:buFont typeface="+mj-lt"/>
              <a:buAutoNum type="arabicPeriod"/>
            </a:pPr>
            <a:r>
              <a:rPr lang="en-US" dirty="0" smtClean="0"/>
              <a:t>Blockchain can open up business networks by taking out cost, improving efficiencies and increase accessibility</a:t>
            </a:r>
          </a:p>
          <a:p>
            <a:pPr marL="342900" indent="-342900">
              <a:buFont typeface="+mj-lt"/>
              <a:buAutoNum type="arabicPeriod"/>
            </a:pPr>
            <a:r>
              <a:rPr lang="en-US" dirty="0" smtClean="0"/>
              <a:t>Blockchain addresses an exciting and topical set of business challenges, which cross every industry</a:t>
            </a:r>
          </a:p>
          <a:p>
            <a:pPr marL="342900" indent="-342900">
              <a:buFont typeface="+mj-lt"/>
              <a:buAutoNum type="arabicPeriod"/>
            </a:pPr>
            <a:r>
              <a:rPr lang="en-US" dirty="0"/>
              <a:t>IBM supports the Linux Foundation </a:t>
            </a:r>
            <a:r>
              <a:rPr lang="en-US" dirty="0" err="1"/>
              <a:t>Hyperledger</a:t>
            </a:r>
            <a:r>
              <a:rPr lang="en-US" dirty="0"/>
              <a:t> open standard, open source, open governance </a:t>
            </a:r>
            <a:r>
              <a:rPr lang="en-US" dirty="0" smtClean="0"/>
              <a:t>Blockchain</a:t>
            </a:r>
          </a:p>
          <a:p>
            <a:pPr marL="342900" indent="-342900">
              <a:buFont typeface="+mj-lt"/>
              <a:buAutoNum type="arabicPeriod"/>
            </a:pPr>
            <a:r>
              <a:rPr lang="en-US" dirty="0" smtClean="0"/>
              <a:t>IBM has an easy to access, proven and incremental engagement model giving customers the confidence to get started NOW</a:t>
            </a:r>
            <a:endParaRPr lang="en-US" dirty="0"/>
          </a:p>
        </p:txBody>
      </p:sp>
    </p:spTree>
    <p:extLst>
      <p:ext uri="{BB962C8B-B14F-4D97-AF65-F5344CB8AC3E}">
        <p14:creationId xmlns:p14="http://schemas.microsoft.com/office/powerpoint/2010/main" val="6733851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nvSpPr>
        <p:spPr>
          <a:xfrm>
            <a:off x="1172958" y="2465538"/>
            <a:ext cx="6798083" cy="535002"/>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spAutoFit/>
          </a:bodyPr>
          <a:lstStyle/>
          <a:p>
            <a:pPr algn="ctr" defTabSz="219075">
              <a:lnSpc>
                <a:spcPct val="80000"/>
              </a:lnSpc>
              <a:defRPr sz="1800"/>
            </a:pPr>
            <a:r>
              <a:rPr lang="en-GB" sz="3750" dirty="0" smtClean="0">
                <a:solidFill>
                  <a:srgbClr val="FFFFFF"/>
                </a:solidFill>
                <a:latin typeface="Helvetica Neue"/>
                <a:cs typeface="Helvetica Neue"/>
                <a:sym typeface="Helvetica Neue Light"/>
              </a:rPr>
              <a:t>Thank You!</a:t>
            </a:r>
            <a:endParaRPr sz="3750" b="1" dirty="0">
              <a:solidFill>
                <a:srgbClr val="F5D328"/>
              </a:solidFill>
              <a:latin typeface="Helvetica Neue"/>
              <a:cs typeface="Helvetica Neue"/>
              <a:sym typeface="Helvetica Neue"/>
            </a:endParaRPr>
          </a:p>
        </p:txBody>
      </p:sp>
    </p:spTree>
    <p:extLst>
      <p:ext uri="{BB962C8B-B14F-4D97-AF65-F5344CB8AC3E}">
        <p14:creationId xmlns:p14="http://schemas.microsoft.com/office/powerpoint/2010/main" val="31936674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nvSpPr>
        <p:spPr>
          <a:xfrm>
            <a:off x="1172958" y="2465538"/>
            <a:ext cx="6798083" cy="535002"/>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spAutoFit/>
          </a:bodyPr>
          <a:lstStyle/>
          <a:p>
            <a:pPr algn="ctr" defTabSz="219075">
              <a:lnSpc>
                <a:spcPct val="80000"/>
              </a:lnSpc>
              <a:defRPr sz="1800"/>
            </a:pPr>
            <a:r>
              <a:rPr lang="en-GB" sz="3750" dirty="0" smtClean="0">
                <a:solidFill>
                  <a:srgbClr val="FFFFFF"/>
                </a:solidFill>
                <a:latin typeface="Helvetica Neue"/>
                <a:cs typeface="Helvetica Neue"/>
                <a:sym typeface="Helvetica Neue Light"/>
              </a:rPr>
              <a:t>Backup</a:t>
            </a:r>
            <a:endParaRPr sz="3750" b="1" dirty="0">
              <a:solidFill>
                <a:srgbClr val="F5D328"/>
              </a:solidFill>
              <a:latin typeface="Helvetica Neue"/>
              <a:cs typeface="Helvetica Neue"/>
              <a:sym typeface="Helvetica Neue"/>
            </a:endParaRPr>
          </a:p>
        </p:txBody>
      </p:sp>
    </p:spTree>
    <p:extLst>
      <p:ext uri="{BB962C8B-B14F-4D97-AF65-F5344CB8AC3E}">
        <p14:creationId xmlns:p14="http://schemas.microsoft.com/office/powerpoint/2010/main" val="133520955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5380365" y="1107257"/>
            <a:ext cx="993628" cy="651686"/>
          </a:xfrm>
          <a:prstGeom prst="roundRect">
            <a:avLst/>
          </a:prstGeom>
          <a:no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accent1"/>
                </a:solidFill>
                <a:latin typeface="Helvetica Neue"/>
                <a:cs typeface="Helvetica Neue"/>
              </a:rPr>
              <a:t>Blockchain</a:t>
            </a:r>
          </a:p>
          <a:p>
            <a:pPr algn="ctr"/>
            <a:r>
              <a:rPr lang="en-US" sz="900" dirty="0">
                <a:solidFill>
                  <a:schemeClr val="accent1"/>
                </a:solidFill>
                <a:latin typeface="Helvetica Neue"/>
                <a:cs typeface="Helvetica Neue"/>
              </a:rPr>
              <a:t>User</a:t>
            </a:r>
            <a:endParaRPr lang="en-US" sz="900" dirty="0">
              <a:solidFill>
                <a:schemeClr val="accent1"/>
              </a:solidFill>
              <a:latin typeface="Helvetica Neue"/>
              <a:cs typeface="Helvetica Neue"/>
            </a:endParaRPr>
          </a:p>
        </p:txBody>
      </p:sp>
      <p:sp>
        <p:nvSpPr>
          <p:cNvPr id="23" name="Rounded Rectangle 22"/>
          <p:cNvSpPr/>
          <p:nvPr/>
        </p:nvSpPr>
        <p:spPr>
          <a:xfrm>
            <a:off x="6400485" y="1965101"/>
            <a:ext cx="974263" cy="653813"/>
          </a:xfrm>
          <a:prstGeom prst="roundRect">
            <a:avLst/>
          </a:prstGeom>
          <a:no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accent1"/>
                </a:solidFill>
                <a:latin typeface="Helvetica Neue"/>
                <a:cs typeface="Helvetica Neue"/>
              </a:rPr>
              <a:t>Certificate Authority</a:t>
            </a:r>
            <a:endParaRPr lang="en-US" sz="900" dirty="0">
              <a:solidFill>
                <a:schemeClr val="accent1"/>
              </a:solidFill>
              <a:latin typeface="Helvetica Neue"/>
              <a:cs typeface="Helvetica Neue"/>
            </a:endParaRPr>
          </a:p>
        </p:txBody>
      </p:sp>
      <p:sp>
        <p:nvSpPr>
          <p:cNvPr id="15" name="Rounded Rectangle 14"/>
          <p:cNvSpPr/>
          <p:nvPr/>
        </p:nvSpPr>
        <p:spPr>
          <a:xfrm>
            <a:off x="1659620" y="2538193"/>
            <a:ext cx="974263" cy="651686"/>
          </a:xfrm>
          <a:prstGeom prst="roundRect">
            <a:avLst/>
          </a:prstGeom>
          <a:no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accent1"/>
                </a:solidFill>
                <a:latin typeface="Helvetica Neue"/>
                <a:cs typeface="Helvetica Neue"/>
              </a:rPr>
              <a:t>Blockchain Developer</a:t>
            </a:r>
            <a:endParaRPr lang="en-US" sz="900" dirty="0">
              <a:solidFill>
                <a:schemeClr val="accent1"/>
              </a:solidFill>
              <a:latin typeface="Helvetica Neue"/>
              <a:cs typeface="Helvetica Neue"/>
            </a:endParaRPr>
          </a:p>
        </p:txBody>
      </p:sp>
      <p:sp>
        <p:nvSpPr>
          <p:cNvPr id="46" name="Rounded Rectangle 45"/>
          <p:cNvSpPr/>
          <p:nvPr/>
        </p:nvSpPr>
        <p:spPr>
          <a:xfrm>
            <a:off x="2467503" y="4140896"/>
            <a:ext cx="993628" cy="651686"/>
          </a:xfrm>
          <a:prstGeom prst="roundRect">
            <a:avLst/>
          </a:prstGeom>
          <a:no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accent1"/>
                </a:solidFill>
                <a:latin typeface="Helvetica Neue"/>
                <a:cs typeface="Helvetica Neue"/>
              </a:rPr>
              <a:t>Blockchain Network Operator</a:t>
            </a:r>
            <a:endParaRPr lang="en-US" sz="900" dirty="0">
              <a:solidFill>
                <a:schemeClr val="accent1"/>
              </a:solidFill>
              <a:latin typeface="Helvetica Neue"/>
              <a:cs typeface="Helvetica Neue"/>
            </a:endParaRPr>
          </a:p>
        </p:txBody>
      </p:sp>
      <p:sp>
        <p:nvSpPr>
          <p:cNvPr id="3" name="Oval 2"/>
          <p:cNvSpPr/>
          <p:nvPr/>
        </p:nvSpPr>
        <p:spPr>
          <a:xfrm>
            <a:off x="2302305" y="792840"/>
            <a:ext cx="4201115" cy="3964275"/>
          </a:xfrm>
          <a:prstGeom prst="ellipse">
            <a:avLst/>
          </a:prstGeom>
          <a:noFill/>
          <a:ln w="381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48" name="Rounded Rectangle 47"/>
          <p:cNvSpPr/>
          <p:nvPr/>
        </p:nvSpPr>
        <p:spPr>
          <a:xfrm>
            <a:off x="4339741" y="4397948"/>
            <a:ext cx="974262" cy="651686"/>
          </a:xfrm>
          <a:prstGeom prst="roundRect">
            <a:avLst/>
          </a:prstGeom>
          <a:no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accent1"/>
                </a:solidFill>
                <a:latin typeface="Helvetica Neue"/>
                <a:cs typeface="Helvetica Neue"/>
              </a:rPr>
              <a:t>Traditional Processing Platforms</a:t>
            </a:r>
            <a:endParaRPr lang="en-US" sz="900" dirty="0">
              <a:solidFill>
                <a:schemeClr val="accent1"/>
              </a:solidFill>
              <a:latin typeface="Helvetica Neue"/>
              <a:cs typeface="Helvetica Neue"/>
            </a:endParaRPr>
          </a:p>
        </p:txBody>
      </p:sp>
      <p:sp>
        <p:nvSpPr>
          <p:cNvPr id="49" name="Rounded Rectangle 48"/>
          <p:cNvSpPr/>
          <p:nvPr/>
        </p:nvSpPr>
        <p:spPr>
          <a:xfrm>
            <a:off x="5990032" y="3591913"/>
            <a:ext cx="993628" cy="651686"/>
          </a:xfrm>
          <a:prstGeom prst="roundRect">
            <a:avLst/>
          </a:prstGeom>
          <a:no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accent1"/>
                </a:solidFill>
                <a:latin typeface="Helvetica Neue"/>
                <a:cs typeface="Helvetica Neue"/>
              </a:rPr>
              <a:t>Traditional Data </a:t>
            </a:r>
            <a:r>
              <a:rPr lang="en-US" sz="900" dirty="0">
                <a:solidFill>
                  <a:schemeClr val="accent1"/>
                </a:solidFill>
                <a:latin typeface="Helvetica Neue"/>
                <a:cs typeface="Helvetica Neue"/>
              </a:rPr>
              <a:t>S</a:t>
            </a:r>
            <a:r>
              <a:rPr lang="en-US" sz="900" dirty="0">
                <a:solidFill>
                  <a:schemeClr val="accent1"/>
                </a:solidFill>
                <a:latin typeface="Helvetica Neue"/>
                <a:cs typeface="Helvetica Neue"/>
              </a:rPr>
              <a:t>ources</a:t>
            </a:r>
          </a:p>
        </p:txBody>
      </p:sp>
      <p:sp>
        <p:nvSpPr>
          <p:cNvPr id="10" name="Oval 9"/>
          <p:cNvSpPr/>
          <p:nvPr/>
        </p:nvSpPr>
        <p:spPr>
          <a:xfrm>
            <a:off x="3357016" y="1842323"/>
            <a:ext cx="2110036" cy="2042879"/>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4178BE"/>
                </a:solidFill>
                <a:latin typeface="Helvetica Neue"/>
                <a:cs typeface="Helvetica Neue"/>
              </a:rPr>
              <a:t>Blockchain</a:t>
            </a:r>
            <a:endParaRPr lang="en-US" sz="2000" dirty="0">
              <a:solidFill>
                <a:srgbClr val="4178BE"/>
              </a:solidFill>
              <a:latin typeface="Helvetica Neue"/>
              <a:cs typeface="Helvetica Neue"/>
            </a:endParaRPr>
          </a:p>
        </p:txBody>
      </p:sp>
      <p:cxnSp>
        <p:nvCxnSpPr>
          <p:cNvPr id="13" name="Elbow Connector 12"/>
          <p:cNvCxnSpPr>
            <a:stCxn id="7" idx="1"/>
            <a:endCxn id="10" idx="0"/>
          </p:cNvCxnSpPr>
          <p:nvPr/>
        </p:nvCxnSpPr>
        <p:spPr>
          <a:xfrm rot="10800000" flipV="1">
            <a:off x="4412035" y="1433100"/>
            <a:ext cx="968330" cy="409223"/>
          </a:xfrm>
          <a:prstGeom prst="bentConnector2">
            <a:avLst/>
          </a:prstGeom>
          <a:ln w="28575"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284711" y="992086"/>
            <a:ext cx="1016552" cy="369332"/>
          </a:xfrm>
          <a:prstGeom prst="rect">
            <a:avLst/>
          </a:prstGeom>
          <a:noFill/>
          <a:effectLst/>
        </p:spPr>
        <p:txBody>
          <a:bodyPr wrap="square" rtlCol="0">
            <a:spAutoFit/>
          </a:bodyPr>
          <a:lstStyle/>
          <a:p>
            <a:r>
              <a:rPr lang="en-US" sz="900" i="1" dirty="0">
                <a:solidFill>
                  <a:srgbClr val="5AAAFA"/>
                </a:solidFill>
                <a:latin typeface="Helvetica Neue"/>
                <a:cs typeface="Helvetica Neue"/>
              </a:rPr>
              <a:t>B2B transactions</a:t>
            </a:r>
            <a:endParaRPr lang="en-US" sz="900" i="1" dirty="0">
              <a:solidFill>
                <a:srgbClr val="5AAAFA"/>
              </a:solidFill>
              <a:latin typeface="Helvetica Neue"/>
              <a:cs typeface="Helvetica Neue"/>
            </a:endParaRPr>
          </a:p>
        </p:txBody>
      </p:sp>
      <p:sp>
        <p:nvSpPr>
          <p:cNvPr id="36" name="TextBox 35"/>
          <p:cNvSpPr txBox="1"/>
          <p:nvPr/>
        </p:nvSpPr>
        <p:spPr>
          <a:xfrm>
            <a:off x="3802567" y="4117209"/>
            <a:ext cx="1160849" cy="230832"/>
          </a:xfrm>
          <a:prstGeom prst="rect">
            <a:avLst/>
          </a:prstGeom>
          <a:noFill/>
          <a:effectLst/>
        </p:spPr>
        <p:txBody>
          <a:bodyPr wrap="square" rtlCol="0">
            <a:spAutoFit/>
          </a:bodyPr>
          <a:lstStyle/>
          <a:p>
            <a:pPr algn="ctr"/>
            <a:r>
              <a:rPr lang="en-US" sz="900" i="1" dirty="0">
                <a:solidFill>
                  <a:srgbClr val="5AAAFA"/>
                </a:solidFill>
                <a:latin typeface="Helvetica Neue"/>
                <a:cs typeface="Helvetica Neue"/>
              </a:rPr>
              <a:t> </a:t>
            </a:r>
            <a:r>
              <a:rPr lang="en-US" sz="900" i="1" dirty="0">
                <a:solidFill>
                  <a:srgbClr val="5AAAFA"/>
                </a:solidFill>
                <a:latin typeface="Helvetica Neue"/>
                <a:cs typeface="Helvetica Neue"/>
              </a:rPr>
              <a:t>access to logic</a:t>
            </a:r>
            <a:endParaRPr lang="en-US" sz="900" i="1" dirty="0">
              <a:solidFill>
                <a:srgbClr val="5AAAFA"/>
              </a:solidFill>
              <a:latin typeface="Helvetica Neue"/>
              <a:cs typeface="Helvetica Neue"/>
            </a:endParaRPr>
          </a:p>
        </p:txBody>
      </p:sp>
      <p:sp>
        <p:nvSpPr>
          <p:cNvPr id="39" name="TextBox 38"/>
          <p:cNvSpPr txBox="1"/>
          <p:nvPr/>
        </p:nvSpPr>
        <p:spPr>
          <a:xfrm>
            <a:off x="5184930" y="3569185"/>
            <a:ext cx="805102" cy="369332"/>
          </a:xfrm>
          <a:prstGeom prst="rect">
            <a:avLst/>
          </a:prstGeom>
          <a:noFill/>
          <a:effectLst/>
        </p:spPr>
        <p:txBody>
          <a:bodyPr wrap="square" rtlCol="0">
            <a:spAutoFit/>
          </a:bodyPr>
          <a:lstStyle/>
          <a:p>
            <a:pPr algn="ctr"/>
            <a:r>
              <a:rPr lang="en-US" sz="900" i="1" dirty="0">
                <a:solidFill>
                  <a:srgbClr val="5AAAFA"/>
                </a:solidFill>
                <a:latin typeface="Helvetica Neue"/>
                <a:cs typeface="Helvetica Neue"/>
              </a:rPr>
              <a:t> </a:t>
            </a:r>
            <a:r>
              <a:rPr lang="en-US" sz="900" i="1" dirty="0">
                <a:solidFill>
                  <a:srgbClr val="5AAAFA"/>
                </a:solidFill>
                <a:latin typeface="Helvetica Neue"/>
                <a:cs typeface="Helvetica Neue"/>
              </a:rPr>
              <a:t>access to data</a:t>
            </a:r>
            <a:endParaRPr lang="en-US" sz="900" i="1" dirty="0">
              <a:solidFill>
                <a:srgbClr val="5AAAFA"/>
              </a:solidFill>
              <a:latin typeface="Helvetica Neue"/>
              <a:cs typeface="Helvetica Neue"/>
            </a:endParaRPr>
          </a:p>
        </p:txBody>
      </p:sp>
      <p:sp>
        <p:nvSpPr>
          <p:cNvPr id="43" name="TextBox 42"/>
          <p:cNvSpPr txBox="1"/>
          <p:nvPr/>
        </p:nvSpPr>
        <p:spPr>
          <a:xfrm>
            <a:off x="2586117" y="2831555"/>
            <a:ext cx="838561" cy="369332"/>
          </a:xfrm>
          <a:prstGeom prst="rect">
            <a:avLst/>
          </a:prstGeom>
          <a:noFill/>
          <a:effectLst/>
        </p:spPr>
        <p:txBody>
          <a:bodyPr wrap="square" rtlCol="0">
            <a:spAutoFit/>
          </a:bodyPr>
          <a:lstStyle/>
          <a:p>
            <a:pPr algn="ctr"/>
            <a:r>
              <a:rPr lang="en-US" sz="900" i="1" dirty="0">
                <a:solidFill>
                  <a:srgbClr val="5AAAFA"/>
                </a:solidFill>
                <a:latin typeface="Helvetica Neue"/>
                <a:cs typeface="Helvetica Neue"/>
              </a:rPr>
              <a:t>c</a:t>
            </a:r>
            <a:r>
              <a:rPr lang="en-US" sz="900" i="1" dirty="0">
                <a:solidFill>
                  <a:srgbClr val="5AAAFA"/>
                </a:solidFill>
                <a:latin typeface="Helvetica Neue"/>
                <a:cs typeface="Helvetica Neue"/>
              </a:rPr>
              <a:t>reates applications</a:t>
            </a:r>
            <a:endParaRPr lang="en-US" sz="900" i="1" dirty="0">
              <a:solidFill>
                <a:srgbClr val="5AAAFA"/>
              </a:solidFill>
              <a:latin typeface="Helvetica Neue"/>
              <a:cs typeface="Helvetica Neue"/>
            </a:endParaRPr>
          </a:p>
        </p:txBody>
      </p:sp>
      <p:sp>
        <p:nvSpPr>
          <p:cNvPr id="50" name="TextBox 49"/>
          <p:cNvSpPr txBox="1"/>
          <p:nvPr/>
        </p:nvSpPr>
        <p:spPr>
          <a:xfrm>
            <a:off x="2964316" y="3586030"/>
            <a:ext cx="723613" cy="230832"/>
          </a:xfrm>
          <a:prstGeom prst="rect">
            <a:avLst/>
          </a:prstGeom>
          <a:noFill/>
          <a:effectLst/>
        </p:spPr>
        <p:txBody>
          <a:bodyPr wrap="square" rtlCol="0">
            <a:spAutoFit/>
          </a:bodyPr>
          <a:lstStyle/>
          <a:p>
            <a:r>
              <a:rPr lang="en-US" sz="900" i="1" dirty="0">
                <a:solidFill>
                  <a:srgbClr val="5AAAFA"/>
                </a:solidFill>
                <a:latin typeface="Helvetica Neue"/>
                <a:cs typeface="Helvetica Neue"/>
              </a:rPr>
              <a:t>o</a:t>
            </a:r>
            <a:r>
              <a:rPr lang="en-US" sz="900" i="1" dirty="0">
                <a:solidFill>
                  <a:srgbClr val="5AAAFA"/>
                </a:solidFill>
                <a:latin typeface="Helvetica Neue"/>
                <a:cs typeface="Helvetica Neue"/>
              </a:rPr>
              <a:t>perates</a:t>
            </a:r>
            <a:endParaRPr lang="en-US" sz="900" i="1" dirty="0">
              <a:solidFill>
                <a:srgbClr val="5AAAFA"/>
              </a:solidFill>
              <a:latin typeface="Helvetica Neue"/>
              <a:cs typeface="Helvetica Neue"/>
            </a:endParaRPr>
          </a:p>
        </p:txBody>
      </p:sp>
      <p:sp>
        <p:nvSpPr>
          <p:cNvPr id="54" name="TextBox 53"/>
          <p:cNvSpPr txBox="1"/>
          <p:nvPr/>
        </p:nvSpPr>
        <p:spPr>
          <a:xfrm>
            <a:off x="5412286" y="2318953"/>
            <a:ext cx="778871" cy="507831"/>
          </a:xfrm>
          <a:prstGeom prst="rect">
            <a:avLst/>
          </a:prstGeom>
          <a:noFill/>
          <a:effectLst/>
        </p:spPr>
        <p:txBody>
          <a:bodyPr wrap="square" rtlCol="0">
            <a:spAutoFit/>
          </a:bodyPr>
          <a:lstStyle/>
          <a:p>
            <a:pPr algn="ctr"/>
            <a:r>
              <a:rPr lang="en-US" sz="900" i="1" dirty="0">
                <a:solidFill>
                  <a:srgbClr val="5AAAFA"/>
                </a:solidFill>
                <a:latin typeface="Helvetica Neue"/>
                <a:cs typeface="Helvetica Neue"/>
              </a:rPr>
              <a:t>a</a:t>
            </a:r>
            <a:r>
              <a:rPr lang="en-US" sz="900" i="1" dirty="0">
                <a:solidFill>
                  <a:srgbClr val="5AAAFA"/>
                </a:solidFill>
                <a:latin typeface="Helvetica Neue"/>
                <a:cs typeface="Helvetica Neue"/>
              </a:rPr>
              <a:t>ccesses security certificates</a:t>
            </a:r>
            <a:endParaRPr lang="en-US" sz="900" i="1" dirty="0">
              <a:solidFill>
                <a:srgbClr val="5AAAFA"/>
              </a:solidFill>
              <a:latin typeface="Helvetica Neue"/>
              <a:cs typeface="Helvetica Neue"/>
            </a:endParaRPr>
          </a:p>
        </p:txBody>
      </p:sp>
      <p:sp>
        <p:nvSpPr>
          <p:cNvPr id="51" name="Rounded Rectangle 50"/>
          <p:cNvSpPr/>
          <p:nvPr/>
        </p:nvSpPr>
        <p:spPr>
          <a:xfrm>
            <a:off x="2691762" y="1120532"/>
            <a:ext cx="974263" cy="651686"/>
          </a:xfrm>
          <a:prstGeom prst="roundRect">
            <a:avLst/>
          </a:prstGeom>
          <a:no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accent1"/>
                </a:solidFill>
                <a:latin typeface="Helvetica Neue"/>
                <a:cs typeface="Helvetica Neue"/>
              </a:rPr>
              <a:t>Regulator</a:t>
            </a:r>
            <a:endParaRPr lang="en-US" sz="900" dirty="0">
              <a:solidFill>
                <a:schemeClr val="accent1"/>
              </a:solidFill>
              <a:latin typeface="Helvetica Neue"/>
              <a:cs typeface="Helvetica Neue"/>
            </a:endParaRPr>
          </a:p>
        </p:txBody>
      </p:sp>
      <p:sp>
        <p:nvSpPr>
          <p:cNvPr id="55" name="TextBox 54"/>
          <p:cNvSpPr txBox="1"/>
          <p:nvPr/>
        </p:nvSpPr>
        <p:spPr>
          <a:xfrm>
            <a:off x="2586117" y="1934111"/>
            <a:ext cx="987919" cy="369332"/>
          </a:xfrm>
          <a:prstGeom prst="rect">
            <a:avLst/>
          </a:prstGeom>
          <a:noFill/>
          <a:effectLst/>
        </p:spPr>
        <p:txBody>
          <a:bodyPr wrap="square" rtlCol="0">
            <a:spAutoFit/>
          </a:bodyPr>
          <a:lstStyle/>
          <a:p>
            <a:pPr algn="ctr"/>
            <a:r>
              <a:rPr lang="en-US" sz="900" i="1" dirty="0">
                <a:solidFill>
                  <a:srgbClr val="5AAAFA"/>
                </a:solidFill>
                <a:latin typeface="Helvetica Neue"/>
                <a:cs typeface="Helvetica Neue"/>
              </a:rPr>
              <a:t>p</a:t>
            </a:r>
            <a:r>
              <a:rPr lang="en-US" sz="900" i="1" dirty="0">
                <a:solidFill>
                  <a:srgbClr val="5AAAFA"/>
                </a:solidFill>
                <a:latin typeface="Helvetica Neue"/>
                <a:cs typeface="Helvetica Neue"/>
              </a:rPr>
              <a:t>erforms oversight</a:t>
            </a:r>
            <a:endParaRPr lang="en-US" sz="900" i="1" dirty="0">
              <a:solidFill>
                <a:srgbClr val="5AAAFA"/>
              </a:solidFill>
              <a:latin typeface="Helvetica Neue"/>
              <a:cs typeface="Helvetica Neue"/>
            </a:endParaRPr>
          </a:p>
        </p:txBody>
      </p:sp>
      <p:cxnSp>
        <p:nvCxnSpPr>
          <p:cNvPr id="67" name="Elbow Connector 66"/>
          <p:cNvCxnSpPr>
            <a:stCxn id="48" idx="0"/>
            <a:endCxn id="10" idx="4"/>
          </p:cNvCxnSpPr>
          <p:nvPr/>
        </p:nvCxnSpPr>
        <p:spPr>
          <a:xfrm rot="16200000" flipV="1">
            <a:off x="4363081" y="3934156"/>
            <a:ext cx="512746" cy="414838"/>
          </a:xfrm>
          <a:prstGeom prst="bentConnector3">
            <a:avLst>
              <a:gd name="adj1" fmla="val 50000"/>
            </a:avLst>
          </a:prstGeom>
          <a:ln w="28575" cmpd="sng">
            <a:solidFill>
              <a:schemeClr val="accent2"/>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5301263" y="864576"/>
            <a:ext cx="331577" cy="492530"/>
          </a:xfrm>
          <a:prstGeom prst="rect">
            <a:avLst/>
          </a:prstGeom>
          <a:effectLst/>
        </p:spPr>
      </p:pic>
      <p:pic>
        <p:nvPicPr>
          <p:cNvPr id="30" name="Picture 29"/>
          <p:cNvPicPr>
            <a:picLocks noChangeAspect="1"/>
          </p:cNvPicPr>
          <p:nvPr/>
        </p:nvPicPr>
        <p:blipFill>
          <a:blip r:embed="rId3"/>
          <a:stretch>
            <a:fillRect/>
          </a:stretch>
        </p:blipFill>
        <p:spPr>
          <a:xfrm>
            <a:off x="2565008" y="849259"/>
            <a:ext cx="331577" cy="492530"/>
          </a:xfrm>
          <a:prstGeom prst="rect">
            <a:avLst/>
          </a:prstGeom>
          <a:effectLst/>
        </p:spPr>
      </p:pic>
      <p:pic>
        <p:nvPicPr>
          <p:cNvPr id="32" name="Picture 31"/>
          <p:cNvPicPr>
            <a:picLocks noChangeAspect="1"/>
          </p:cNvPicPr>
          <p:nvPr/>
        </p:nvPicPr>
        <p:blipFill>
          <a:blip r:embed="rId3"/>
          <a:stretch>
            <a:fillRect/>
          </a:stretch>
        </p:blipFill>
        <p:spPr>
          <a:xfrm>
            <a:off x="1532866" y="2292007"/>
            <a:ext cx="331577" cy="492530"/>
          </a:xfrm>
          <a:prstGeom prst="rect">
            <a:avLst/>
          </a:prstGeom>
          <a:effectLst/>
        </p:spPr>
      </p:pic>
      <p:pic>
        <p:nvPicPr>
          <p:cNvPr id="33" name="Picture 32"/>
          <p:cNvPicPr>
            <a:picLocks noChangeAspect="1"/>
          </p:cNvPicPr>
          <p:nvPr/>
        </p:nvPicPr>
        <p:blipFill>
          <a:blip r:embed="rId3"/>
          <a:stretch>
            <a:fillRect/>
          </a:stretch>
        </p:blipFill>
        <p:spPr>
          <a:xfrm>
            <a:off x="2302306" y="3823492"/>
            <a:ext cx="331577" cy="492530"/>
          </a:xfrm>
          <a:prstGeom prst="rect">
            <a:avLst/>
          </a:prstGeom>
          <a:effectLst/>
        </p:spPr>
      </p:pic>
      <p:sp>
        <p:nvSpPr>
          <p:cNvPr id="37" name="Can 36"/>
          <p:cNvSpPr/>
          <p:nvPr/>
        </p:nvSpPr>
        <p:spPr>
          <a:xfrm>
            <a:off x="6768953" y="3461181"/>
            <a:ext cx="362116" cy="249691"/>
          </a:xfrm>
          <a:prstGeom prst="can">
            <a:avLst/>
          </a:prstGeom>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Helvetica Neue"/>
              <a:cs typeface="Helvetica Neue"/>
            </a:endParaRPr>
          </a:p>
        </p:txBody>
      </p:sp>
      <p:sp>
        <p:nvSpPr>
          <p:cNvPr id="4" name="Title 3"/>
          <p:cNvSpPr>
            <a:spLocks noGrp="1"/>
          </p:cNvSpPr>
          <p:nvPr>
            <p:ph type="title"/>
          </p:nvPr>
        </p:nvSpPr>
        <p:spPr>
          <a:effectLst/>
        </p:spPr>
        <p:txBody>
          <a:bodyPr/>
          <a:lstStyle/>
          <a:p>
            <a:r>
              <a:rPr lang="en-US" dirty="0" smtClean="0">
                <a:latin typeface="Helvetica Neue"/>
                <a:cs typeface="Helvetica Neue"/>
              </a:rPr>
              <a:t>The Participants in a Blockchain Network</a:t>
            </a:r>
            <a:endParaRPr lang="en-US" dirty="0">
              <a:latin typeface="Helvetica Neue"/>
              <a:cs typeface="Helvetica Neue"/>
            </a:endParaRPr>
          </a:p>
        </p:txBody>
      </p:sp>
      <p:grpSp>
        <p:nvGrpSpPr>
          <p:cNvPr id="11" name="Group 10"/>
          <p:cNvGrpSpPr/>
          <p:nvPr/>
        </p:nvGrpSpPr>
        <p:grpSpPr>
          <a:xfrm>
            <a:off x="5146266" y="4292142"/>
            <a:ext cx="386797" cy="274859"/>
            <a:chOff x="7435504" y="5585327"/>
            <a:chExt cx="624938" cy="427615"/>
          </a:xfrm>
        </p:grpSpPr>
        <p:grpSp>
          <p:nvGrpSpPr>
            <p:cNvPr id="9" name="Group 8"/>
            <p:cNvGrpSpPr/>
            <p:nvPr/>
          </p:nvGrpSpPr>
          <p:grpSpPr>
            <a:xfrm>
              <a:off x="7435504" y="5585327"/>
              <a:ext cx="624938" cy="122815"/>
              <a:chOff x="7435504" y="5585327"/>
              <a:chExt cx="624938" cy="122815"/>
            </a:xfrm>
          </p:grpSpPr>
          <p:sp>
            <p:nvSpPr>
              <p:cNvPr id="40" name="Process 39"/>
              <p:cNvSpPr/>
              <p:nvPr/>
            </p:nvSpPr>
            <p:spPr>
              <a:xfrm>
                <a:off x="7435504" y="5585327"/>
                <a:ext cx="624938" cy="122815"/>
              </a:xfrm>
              <a:prstGeom prst="flowChartProces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Helvetica Neue"/>
                  <a:cs typeface="Helvetica Neue"/>
                </a:endParaRPr>
              </a:p>
            </p:txBody>
          </p:sp>
          <p:sp>
            <p:nvSpPr>
              <p:cNvPr id="2" name="Oval 1"/>
              <p:cNvSpPr/>
              <p:nvPr/>
            </p:nvSpPr>
            <p:spPr>
              <a:xfrm>
                <a:off x="7989358" y="5600744"/>
                <a:ext cx="45719" cy="45719"/>
              </a:xfrm>
              <a:prstGeom prst="ellipse">
                <a:avLst/>
              </a:prstGeom>
              <a:solidFill>
                <a:schemeClr val="bg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sp>
            <p:nvSpPr>
              <p:cNvPr id="56" name="Oval 55"/>
              <p:cNvSpPr/>
              <p:nvPr/>
            </p:nvSpPr>
            <p:spPr>
              <a:xfrm>
                <a:off x="7927332" y="5600744"/>
                <a:ext cx="45719" cy="45719"/>
              </a:xfrm>
              <a:prstGeom prst="ellipse">
                <a:avLst/>
              </a:prstGeom>
              <a:solidFill>
                <a:schemeClr val="bg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sp>
            <p:nvSpPr>
              <p:cNvPr id="58" name="Oval 57"/>
              <p:cNvSpPr/>
              <p:nvPr/>
            </p:nvSpPr>
            <p:spPr>
              <a:xfrm>
                <a:off x="7865306" y="5600744"/>
                <a:ext cx="45719" cy="45719"/>
              </a:xfrm>
              <a:prstGeom prst="ellipse">
                <a:avLst/>
              </a:prstGeom>
              <a:solidFill>
                <a:schemeClr val="bg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sp>
            <p:nvSpPr>
              <p:cNvPr id="6" name="Rectangle 5"/>
              <p:cNvSpPr/>
              <p:nvPr/>
            </p:nvSpPr>
            <p:spPr>
              <a:xfrm>
                <a:off x="7478676" y="5610269"/>
                <a:ext cx="80999" cy="69806"/>
              </a:xfrm>
              <a:prstGeom prst="rect">
                <a:avLst/>
              </a:prstGeom>
              <a:solidFill>
                <a:srgbClr val="FFFFFF"/>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grpSp>
        <p:grpSp>
          <p:nvGrpSpPr>
            <p:cNvPr id="59" name="Group 58"/>
            <p:cNvGrpSpPr/>
            <p:nvPr/>
          </p:nvGrpSpPr>
          <p:grpSpPr>
            <a:xfrm>
              <a:off x="7435504" y="5737727"/>
              <a:ext cx="624938" cy="122815"/>
              <a:chOff x="7435504" y="5585327"/>
              <a:chExt cx="624938" cy="122815"/>
            </a:xfrm>
          </p:grpSpPr>
          <p:sp>
            <p:nvSpPr>
              <p:cNvPr id="60" name="Process 59"/>
              <p:cNvSpPr/>
              <p:nvPr/>
            </p:nvSpPr>
            <p:spPr>
              <a:xfrm>
                <a:off x="7435504" y="5585327"/>
                <a:ext cx="624938" cy="122815"/>
              </a:xfrm>
              <a:prstGeom prst="flowChartProces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Helvetica Neue"/>
                  <a:cs typeface="Helvetica Neue"/>
                </a:endParaRPr>
              </a:p>
            </p:txBody>
          </p:sp>
          <p:sp>
            <p:nvSpPr>
              <p:cNvPr id="62" name="Oval 61"/>
              <p:cNvSpPr/>
              <p:nvPr/>
            </p:nvSpPr>
            <p:spPr>
              <a:xfrm>
                <a:off x="7989358" y="5600744"/>
                <a:ext cx="45719" cy="45719"/>
              </a:xfrm>
              <a:prstGeom prst="ellipse">
                <a:avLst/>
              </a:prstGeom>
              <a:solidFill>
                <a:schemeClr val="bg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sp>
            <p:nvSpPr>
              <p:cNvPr id="63" name="Oval 62"/>
              <p:cNvSpPr/>
              <p:nvPr/>
            </p:nvSpPr>
            <p:spPr>
              <a:xfrm>
                <a:off x="7927332" y="5600744"/>
                <a:ext cx="45719" cy="45719"/>
              </a:xfrm>
              <a:prstGeom prst="ellipse">
                <a:avLst/>
              </a:prstGeom>
              <a:solidFill>
                <a:schemeClr val="bg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sp>
            <p:nvSpPr>
              <p:cNvPr id="64" name="Oval 63"/>
              <p:cNvSpPr/>
              <p:nvPr/>
            </p:nvSpPr>
            <p:spPr>
              <a:xfrm>
                <a:off x="7865306" y="5600744"/>
                <a:ext cx="45719" cy="45719"/>
              </a:xfrm>
              <a:prstGeom prst="ellipse">
                <a:avLst/>
              </a:prstGeom>
              <a:solidFill>
                <a:schemeClr val="bg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sp>
            <p:nvSpPr>
              <p:cNvPr id="66" name="Rectangle 65"/>
              <p:cNvSpPr/>
              <p:nvPr/>
            </p:nvSpPr>
            <p:spPr>
              <a:xfrm>
                <a:off x="7478676" y="5610269"/>
                <a:ext cx="80999" cy="69806"/>
              </a:xfrm>
              <a:prstGeom prst="rect">
                <a:avLst/>
              </a:prstGeom>
              <a:solidFill>
                <a:srgbClr val="FFFFFF"/>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grpSp>
        <p:grpSp>
          <p:nvGrpSpPr>
            <p:cNvPr id="68" name="Group 67"/>
            <p:cNvGrpSpPr/>
            <p:nvPr/>
          </p:nvGrpSpPr>
          <p:grpSpPr>
            <a:xfrm>
              <a:off x="7435504" y="5890127"/>
              <a:ext cx="624938" cy="122815"/>
              <a:chOff x="7435504" y="5585327"/>
              <a:chExt cx="624938" cy="122815"/>
            </a:xfrm>
          </p:grpSpPr>
          <p:sp>
            <p:nvSpPr>
              <p:cNvPr id="69" name="Process 68"/>
              <p:cNvSpPr/>
              <p:nvPr/>
            </p:nvSpPr>
            <p:spPr>
              <a:xfrm>
                <a:off x="7435504" y="5585327"/>
                <a:ext cx="624938" cy="122815"/>
              </a:xfrm>
              <a:prstGeom prst="flowChartProcess">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Helvetica Neue"/>
                  <a:cs typeface="Helvetica Neue"/>
                </a:endParaRPr>
              </a:p>
            </p:txBody>
          </p:sp>
          <p:sp>
            <p:nvSpPr>
              <p:cNvPr id="70" name="Oval 69"/>
              <p:cNvSpPr/>
              <p:nvPr/>
            </p:nvSpPr>
            <p:spPr>
              <a:xfrm>
                <a:off x="7989358" y="5600744"/>
                <a:ext cx="45719" cy="45719"/>
              </a:xfrm>
              <a:prstGeom prst="ellipse">
                <a:avLst/>
              </a:prstGeom>
              <a:solidFill>
                <a:schemeClr val="bg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sp>
            <p:nvSpPr>
              <p:cNvPr id="71" name="Oval 70"/>
              <p:cNvSpPr/>
              <p:nvPr/>
            </p:nvSpPr>
            <p:spPr>
              <a:xfrm>
                <a:off x="7927332" y="5600744"/>
                <a:ext cx="45719" cy="45719"/>
              </a:xfrm>
              <a:prstGeom prst="ellipse">
                <a:avLst/>
              </a:prstGeom>
              <a:solidFill>
                <a:schemeClr val="bg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sp>
            <p:nvSpPr>
              <p:cNvPr id="73" name="Oval 72"/>
              <p:cNvSpPr/>
              <p:nvPr/>
            </p:nvSpPr>
            <p:spPr>
              <a:xfrm>
                <a:off x="7865306" y="5600744"/>
                <a:ext cx="45719" cy="45719"/>
              </a:xfrm>
              <a:prstGeom prst="ellipse">
                <a:avLst/>
              </a:prstGeom>
              <a:solidFill>
                <a:schemeClr val="bg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sp>
            <p:nvSpPr>
              <p:cNvPr id="74" name="Rectangle 73"/>
              <p:cNvSpPr/>
              <p:nvPr/>
            </p:nvSpPr>
            <p:spPr>
              <a:xfrm>
                <a:off x="7478676" y="5610269"/>
                <a:ext cx="80999" cy="69806"/>
              </a:xfrm>
              <a:prstGeom prst="rect">
                <a:avLst/>
              </a:prstGeom>
              <a:solidFill>
                <a:srgbClr val="FFFFFF"/>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elvetica Neue"/>
                  <a:cs typeface="Helvetica Neue"/>
                </a:endParaRPr>
              </a:p>
            </p:txBody>
          </p:sp>
        </p:grpSp>
      </p:grpSp>
      <p:cxnSp>
        <p:nvCxnSpPr>
          <p:cNvPr id="17" name="Elbow Connector 16"/>
          <p:cNvCxnSpPr>
            <a:stCxn id="51" idx="2"/>
            <a:endCxn id="10" idx="1"/>
          </p:cNvCxnSpPr>
          <p:nvPr/>
        </p:nvCxnSpPr>
        <p:spPr>
          <a:xfrm rot="16200000" flipH="1">
            <a:off x="3237820" y="1713292"/>
            <a:ext cx="369278" cy="487130"/>
          </a:xfrm>
          <a:prstGeom prst="bentConnector3">
            <a:avLst>
              <a:gd name="adj1" fmla="val 51856"/>
            </a:avLst>
          </a:prstGeom>
          <a:ln w="28575"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48" idx="3"/>
            <a:endCxn id="49" idx="2"/>
          </p:cNvCxnSpPr>
          <p:nvPr/>
        </p:nvCxnSpPr>
        <p:spPr>
          <a:xfrm flipV="1">
            <a:off x="5314003" y="4243599"/>
            <a:ext cx="1172843" cy="480192"/>
          </a:xfrm>
          <a:prstGeom prst="bentConnector2">
            <a:avLst/>
          </a:prstGeom>
          <a:ln w="19050" cmpd="sng">
            <a:solidFill>
              <a:schemeClr val="accent6"/>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5" idx="3"/>
            <a:endCxn id="10" idx="2"/>
          </p:cNvCxnSpPr>
          <p:nvPr/>
        </p:nvCxnSpPr>
        <p:spPr>
          <a:xfrm flipV="1">
            <a:off x="2633882" y="2863763"/>
            <a:ext cx="723134" cy="274"/>
          </a:xfrm>
          <a:prstGeom prst="straightConnector1">
            <a:avLst/>
          </a:prstGeom>
          <a:ln w="28575"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46" idx="0"/>
            <a:endCxn id="10" idx="3"/>
          </p:cNvCxnSpPr>
          <p:nvPr/>
        </p:nvCxnSpPr>
        <p:spPr>
          <a:xfrm rot="5400000" flipH="1" flipV="1">
            <a:off x="3037737" y="3512609"/>
            <a:ext cx="554867" cy="701706"/>
          </a:xfrm>
          <a:prstGeom prst="bentConnector3">
            <a:avLst>
              <a:gd name="adj1" fmla="val 101386"/>
            </a:avLst>
          </a:prstGeom>
          <a:ln w="28575"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49" idx="1"/>
            <a:endCxn id="10" idx="5"/>
          </p:cNvCxnSpPr>
          <p:nvPr/>
        </p:nvCxnSpPr>
        <p:spPr>
          <a:xfrm rot="10800000">
            <a:off x="5158045" y="3586030"/>
            <a:ext cx="831988" cy="331727"/>
          </a:xfrm>
          <a:prstGeom prst="bentConnector2">
            <a:avLst/>
          </a:prstGeom>
          <a:ln w="28575" cmpd="sng">
            <a:solidFill>
              <a:schemeClr val="accent2"/>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2587527" y="1078962"/>
            <a:ext cx="282450" cy="253916"/>
          </a:xfrm>
          <a:prstGeom prst="rect">
            <a:avLst/>
          </a:prstGeom>
          <a:noFill/>
        </p:spPr>
        <p:txBody>
          <a:bodyPr wrap="none" rtlCol="0">
            <a:spAutoFit/>
          </a:bodyPr>
          <a:lstStyle/>
          <a:p>
            <a:pPr algn="ctr"/>
            <a:r>
              <a:rPr lang="en-US" sz="1050" b="1" dirty="0">
                <a:solidFill>
                  <a:schemeClr val="bg1"/>
                </a:solidFill>
                <a:latin typeface="Helvetica Neue"/>
                <a:cs typeface="Helvetica Neue"/>
              </a:rPr>
              <a:t>R</a:t>
            </a:r>
          </a:p>
        </p:txBody>
      </p:sp>
      <p:sp>
        <p:nvSpPr>
          <p:cNvPr id="100" name="TextBox 99"/>
          <p:cNvSpPr txBox="1"/>
          <p:nvPr/>
        </p:nvSpPr>
        <p:spPr>
          <a:xfrm>
            <a:off x="5318591" y="1088723"/>
            <a:ext cx="284052" cy="253916"/>
          </a:xfrm>
          <a:prstGeom prst="rect">
            <a:avLst/>
          </a:prstGeom>
          <a:noFill/>
        </p:spPr>
        <p:txBody>
          <a:bodyPr wrap="none" rtlCol="0">
            <a:spAutoFit/>
          </a:bodyPr>
          <a:lstStyle/>
          <a:p>
            <a:pPr algn="ctr"/>
            <a:r>
              <a:rPr lang="en-US" sz="1050" b="1" dirty="0">
                <a:solidFill>
                  <a:schemeClr val="bg1"/>
                </a:solidFill>
                <a:latin typeface="Helvetica Neue"/>
                <a:cs typeface="Helvetica Neue"/>
              </a:rPr>
              <a:t>U</a:t>
            </a:r>
          </a:p>
        </p:txBody>
      </p:sp>
      <p:sp>
        <p:nvSpPr>
          <p:cNvPr id="101" name="TextBox 100"/>
          <p:cNvSpPr txBox="1"/>
          <p:nvPr/>
        </p:nvSpPr>
        <p:spPr>
          <a:xfrm>
            <a:off x="1555480" y="2518886"/>
            <a:ext cx="284052" cy="253916"/>
          </a:xfrm>
          <a:prstGeom prst="rect">
            <a:avLst/>
          </a:prstGeom>
          <a:noFill/>
        </p:spPr>
        <p:txBody>
          <a:bodyPr wrap="none" rtlCol="0">
            <a:spAutoFit/>
          </a:bodyPr>
          <a:lstStyle/>
          <a:p>
            <a:pPr algn="ctr"/>
            <a:r>
              <a:rPr lang="en-US" sz="1050" b="1" dirty="0">
                <a:solidFill>
                  <a:schemeClr val="bg1"/>
                </a:solidFill>
                <a:latin typeface="Helvetica Neue"/>
                <a:cs typeface="Helvetica Neue"/>
              </a:rPr>
              <a:t>D</a:t>
            </a:r>
            <a:endParaRPr lang="en-US" sz="1050" b="1" dirty="0">
              <a:solidFill>
                <a:schemeClr val="bg1"/>
              </a:solidFill>
              <a:latin typeface="Helvetica Neue"/>
              <a:cs typeface="Helvetica Neue"/>
            </a:endParaRPr>
          </a:p>
        </p:txBody>
      </p:sp>
      <p:sp>
        <p:nvSpPr>
          <p:cNvPr id="103" name="TextBox 102"/>
          <p:cNvSpPr txBox="1"/>
          <p:nvPr/>
        </p:nvSpPr>
        <p:spPr>
          <a:xfrm>
            <a:off x="2321132" y="4050884"/>
            <a:ext cx="288862" cy="253916"/>
          </a:xfrm>
          <a:prstGeom prst="rect">
            <a:avLst/>
          </a:prstGeom>
          <a:noFill/>
        </p:spPr>
        <p:txBody>
          <a:bodyPr wrap="none" rtlCol="0">
            <a:spAutoFit/>
          </a:bodyPr>
          <a:lstStyle/>
          <a:p>
            <a:pPr algn="ctr"/>
            <a:r>
              <a:rPr lang="en-US" sz="1050" b="1" dirty="0">
                <a:solidFill>
                  <a:schemeClr val="bg1"/>
                </a:solidFill>
                <a:latin typeface="Helvetica Neue"/>
                <a:cs typeface="Helvetica Neue"/>
              </a:rPr>
              <a:t>O</a:t>
            </a:r>
          </a:p>
        </p:txBody>
      </p:sp>
      <p:grpSp>
        <p:nvGrpSpPr>
          <p:cNvPr id="104" name="Group 103"/>
          <p:cNvGrpSpPr/>
          <p:nvPr/>
        </p:nvGrpSpPr>
        <p:grpSpPr>
          <a:xfrm>
            <a:off x="7067577" y="1799126"/>
            <a:ext cx="570253" cy="284466"/>
            <a:chOff x="8203321" y="3097576"/>
            <a:chExt cx="866669" cy="411867"/>
          </a:xfrm>
        </p:grpSpPr>
        <p:sp>
          <p:nvSpPr>
            <p:cNvPr id="105" name="Rectangle 104"/>
            <p:cNvSpPr/>
            <p:nvPr/>
          </p:nvSpPr>
          <p:spPr>
            <a:xfrm>
              <a:off x="8203321" y="3097576"/>
              <a:ext cx="866669" cy="411867"/>
            </a:xfrm>
            <a:prstGeom prst="rect">
              <a:avLst/>
            </a:prstGeom>
            <a:solidFill>
              <a:schemeClr val="bg1"/>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6" name="Picture 105"/>
            <p:cNvPicPr>
              <a:picLocks noChangeAspect="1"/>
            </p:cNvPicPr>
            <p:nvPr/>
          </p:nvPicPr>
          <p:blipFill>
            <a:blip r:embed="rId4">
              <a:duotone>
                <a:schemeClr val="accent2">
                  <a:shade val="45000"/>
                  <a:satMod val="135000"/>
                </a:schemeClr>
                <a:prstClr val="white"/>
              </a:duotone>
            </a:blip>
            <a:stretch>
              <a:fillRect/>
            </a:stretch>
          </p:blipFill>
          <p:spPr>
            <a:xfrm>
              <a:off x="8702016" y="3174776"/>
              <a:ext cx="261642" cy="261642"/>
            </a:xfrm>
            <a:prstGeom prst="rect">
              <a:avLst/>
            </a:prstGeom>
            <a:ln w="9525" cmpd="sng">
              <a:solidFill>
                <a:schemeClr val="accent1"/>
              </a:solidFill>
            </a:ln>
          </p:spPr>
        </p:pic>
        <p:sp>
          <p:nvSpPr>
            <p:cNvPr id="108" name="TextBox 107"/>
            <p:cNvSpPr txBox="1"/>
            <p:nvPr/>
          </p:nvSpPr>
          <p:spPr>
            <a:xfrm>
              <a:off x="8314936" y="3174808"/>
              <a:ext cx="289100" cy="317503"/>
            </a:xfrm>
            <a:prstGeom prst="rect">
              <a:avLst/>
            </a:prstGeom>
            <a:noFill/>
            <a:ln>
              <a:solidFill>
                <a:schemeClr val="accent1"/>
              </a:solidFill>
            </a:ln>
          </p:spPr>
          <p:txBody>
            <a:bodyPr wrap="square" rtlCol="0">
              <a:spAutoFit/>
            </a:bodyPr>
            <a:lstStyle/>
            <a:p>
              <a:pPr marL="214313" indent="-214313">
                <a:buFont typeface="Wingdings" charset="2"/>
                <a:buChar char="ü"/>
              </a:pPr>
              <a:r>
                <a:rPr lang="en-US" sz="825" dirty="0">
                  <a:solidFill>
                    <a:srgbClr val="4178BE"/>
                  </a:solidFill>
                  <a:latin typeface="Helvetica Neue"/>
                  <a:cs typeface="Helvetica Neue"/>
                </a:rPr>
                <a:t> </a:t>
              </a:r>
            </a:p>
          </p:txBody>
        </p:sp>
      </p:grpSp>
      <p:cxnSp>
        <p:nvCxnSpPr>
          <p:cNvPr id="14" name="Elbow Connector 13"/>
          <p:cNvCxnSpPr>
            <a:stCxn id="10" idx="6"/>
          </p:cNvCxnSpPr>
          <p:nvPr/>
        </p:nvCxnSpPr>
        <p:spPr>
          <a:xfrm flipV="1">
            <a:off x="5467052" y="2292008"/>
            <a:ext cx="965088" cy="571755"/>
          </a:xfrm>
          <a:prstGeom prst="bentConnector3">
            <a:avLst>
              <a:gd name="adj1" fmla="val 70726"/>
            </a:avLst>
          </a:prstGeom>
          <a:ln w="28575" cmpd="sng">
            <a:solidFill>
              <a:schemeClr val="accent2"/>
            </a:solidFill>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81955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effectLst/>
        </p:spPr>
        <p:txBody>
          <a:bodyPr/>
          <a:lstStyle/>
          <a:p>
            <a:r>
              <a:rPr lang="en-US" dirty="0" smtClean="0">
                <a:latin typeface="Helvetica Neue"/>
                <a:cs typeface="Helvetica Neue"/>
              </a:rPr>
              <a:t>Blockchain Components</a:t>
            </a:r>
            <a:endParaRPr lang="en-US" dirty="0">
              <a:latin typeface="Helvetica Neue"/>
              <a:cs typeface="Helvetica Neue"/>
            </a:endParaRPr>
          </a:p>
        </p:txBody>
      </p:sp>
      <p:grpSp>
        <p:nvGrpSpPr>
          <p:cNvPr id="19" name="Group 18"/>
          <p:cNvGrpSpPr/>
          <p:nvPr/>
        </p:nvGrpSpPr>
        <p:grpSpPr>
          <a:xfrm>
            <a:off x="1461916" y="2372583"/>
            <a:ext cx="919940" cy="366324"/>
            <a:chOff x="2185847" y="1853009"/>
            <a:chExt cx="1498600" cy="488432"/>
          </a:xfrm>
        </p:grpSpPr>
        <p:sp>
          <p:nvSpPr>
            <p:cNvPr id="98" name="Rounded Rectangle 97"/>
            <p:cNvSpPr/>
            <p:nvPr/>
          </p:nvSpPr>
          <p:spPr>
            <a:xfrm>
              <a:off x="2185847" y="1853009"/>
              <a:ext cx="1498600" cy="48843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000000"/>
                </a:solidFill>
                <a:latin typeface="Helvetica Neue"/>
                <a:cs typeface="Helvetica Neue"/>
              </a:endParaRPr>
            </a:p>
          </p:txBody>
        </p:sp>
        <p:sp>
          <p:nvSpPr>
            <p:cNvPr id="100" name="TextBox 99"/>
            <p:cNvSpPr txBox="1"/>
            <p:nvPr/>
          </p:nvSpPr>
          <p:spPr>
            <a:xfrm>
              <a:off x="2257249" y="1958726"/>
              <a:ext cx="1355800" cy="307776"/>
            </a:xfrm>
            <a:prstGeom prst="rect">
              <a:avLst/>
            </a:prstGeom>
            <a:noFill/>
          </p:spPr>
          <p:txBody>
            <a:bodyPr wrap="none" rtlCol="0">
              <a:spAutoFit/>
            </a:bodyPr>
            <a:lstStyle/>
            <a:p>
              <a:pPr algn="ctr"/>
              <a:r>
                <a:rPr lang="en-US" sz="900" dirty="0">
                  <a:solidFill>
                    <a:srgbClr val="000000"/>
                  </a:solidFill>
                  <a:latin typeface="Helvetica Neue"/>
                  <a:cs typeface="Helvetica Neue"/>
                </a:rPr>
                <a:t>Membership</a:t>
              </a:r>
              <a:endParaRPr lang="en-US" sz="900" dirty="0">
                <a:solidFill>
                  <a:srgbClr val="000000"/>
                </a:solidFill>
                <a:latin typeface="Helvetica Neue"/>
                <a:cs typeface="Helvetica Neue"/>
              </a:endParaRPr>
            </a:p>
          </p:txBody>
        </p:sp>
      </p:grpSp>
      <p:grpSp>
        <p:nvGrpSpPr>
          <p:cNvPr id="102" name="Group 101"/>
          <p:cNvGrpSpPr/>
          <p:nvPr/>
        </p:nvGrpSpPr>
        <p:grpSpPr>
          <a:xfrm>
            <a:off x="1437556" y="1339077"/>
            <a:ext cx="978153" cy="366324"/>
            <a:chOff x="2138434" y="1853009"/>
            <a:chExt cx="1593430" cy="488432"/>
          </a:xfrm>
        </p:grpSpPr>
        <p:sp>
          <p:nvSpPr>
            <p:cNvPr id="103" name="Rounded Rectangle 102"/>
            <p:cNvSpPr/>
            <p:nvPr/>
          </p:nvSpPr>
          <p:spPr>
            <a:xfrm>
              <a:off x="2185847" y="1853009"/>
              <a:ext cx="1498600" cy="48843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000000"/>
                </a:solidFill>
                <a:latin typeface="Helvetica Neue"/>
                <a:cs typeface="Helvetica Neue"/>
              </a:endParaRPr>
            </a:p>
          </p:txBody>
        </p:sp>
        <p:sp>
          <p:nvSpPr>
            <p:cNvPr id="104" name="TextBox 103"/>
            <p:cNvSpPr txBox="1"/>
            <p:nvPr/>
          </p:nvSpPr>
          <p:spPr>
            <a:xfrm>
              <a:off x="2138434" y="1958726"/>
              <a:ext cx="1593430" cy="307776"/>
            </a:xfrm>
            <a:prstGeom prst="rect">
              <a:avLst/>
            </a:prstGeom>
            <a:noFill/>
          </p:spPr>
          <p:txBody>
            <a:bodyPr wrap="none" rtlCol="0">
              <a:spAutoFit/>
            </a:bodyPr>
            <a:lstStyle/>
            <a:p>
              <a:pPr algn="ctr"/>
              <a:r>
                <a:rPr lang="en-US" sz="900" dirty="0">
                  <a:solidFill>
                    <a:srgbClr val="000000"/>
                  </a:solidFill>
                  <a:latin typeface="Helvetica Neue"/>
                  <a:cs typeface="Helvetica Neue"/>
                </a:rPr>
                <a:t>Smart Contract</a:t>
              </a:r>
              <a:endParaRPr lang="en-US" sz="900" dirty="0">
                <a:solidFill>
                  <a:srgbClr val="000000"/>
                </a:solidFill>
                <a:latin typeface="Helvetica Neue"/>
                <a:cs typeface="Helvetica Neue"/>
              </a:endParaRPr>
            </a:p>
          </p:txBody>
        </p:sp>
      </p:grpSp>
      <p:grpSp>
        <p:nvGrpSpPr>
          <p:cNvPr id="20" name="Group 19"/>
          <p:cNvGrpSpPr/>
          <p:nvPr/>
        </p:nvGrpSpPr>
        <p:grpSpPr>
          <a:xfrm>
            <a:off x="1461916" y="3406087"/>
            <a:ext cx="919940" cy="379370"/>
            <a:chOff x="2185847" y="3058008"/>
            <a:chExt cx="1498600" cy="505827"/>
          </a:xfrm>
        </p:grpSpPr>
        <p:sp>
          <p:nvSpPr>
            <p:cNvPr id="106" name="Rounded Rectangle 105"/>
            <p:cNvSpPr/>
            <p:nvPr/>
          </p:nvSpPr>
          <p:spPr>
            <a:xfrm>
              <a:off x="2185847" y="3058008"/>
              <a:ext cx="1498600" cy="48843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000000"/>
                </a:solidFill>
                <a:latin typeface="Helvetica Neue"/>
                <a:cs typeface="Helvetica Neue"/>
              </a:endParaRPr>
            </a:p>
          </p:txBody>
        </p:sp>
        <p:sp>
          <p:nvSpPr>
            <p:cNvPr id="108" name="TextBox 107"/>
            <p:cNvSpPr txBox="1"/>
            <p:nvPr/>
          </p:nvSpPr>
          <p:spPr>
            <a:xfrm>
              <a:off x="2231140" y="3071392"/>
              <a:ext cx="1408027" cy="492443"/>
            </a:xfrm>
            <a:prstGeom prst="rect">
              <a:avLst/>
            </a:prstGeom>
            <a:noFill/>
          </p:spPr>
          <p:txBody>
            <a:bodyPr wrap="none" rtlCol="0">
              <a:spAutoFit/>
            </a:bodyPr>
            <a:lstStyle/>
            <a:p>
              <a:pPr algn="ctr"/>
              <a:r>
                <a:rPr lang="en-US" sz="900" dirty="0">
                  <a:solidFill>
                    <a:srgbClr val="000000"/>
                  </a:solidFill>
                  <a:latin typeface="Helvetica Neue"/>
                  <a:cs typeface="Helvetica Neue"/>
                </a:rPr>
                <a:t>Systems </a:t>
              </a:r>
            </a:p>
            <a:p>
              <a:pPr algn="ctr"/>
              <a:r>
                <a:rPr lang="en-US" sz="900" dirty="0">
                  <a:solidFill>
                    <a:srgbClr val="000000"/>
                  </a:solidFill>
                  <a:latin typeface="Helvetica Neue"/>
                  <a:cs typeface="Helvetica Neue"/>
                </a:rPr>
                <a:t>Management</a:t>
              </a:r>
              <a:endParaRPr lang="en-US" sz="900" dirty="0">
                <a:solidFill>
                  <a:srgbClr val="000000"/>
                </a:solidFill>
                <a:latin typeface="Helvetica Neue"/>
                <a:cs typeface="Helvetica Neue"/>
              </a:endParaRPr>
            </a:p>
          </p:txBody>
        </p:sp>
      </p:grpSp>
      <p:grpSp>
        <p:nvGrpSpPr>
          <p:cNvPr id="111" name="Group 110"/>
          <p:cNvGrpSpPr/>
          <p:nvPr/>
        </p:nvGrpSpPr>
        <p:grpSpPr>
          <a:xfrm>
            <a:off x="1461916" y="2889336"/>
            <a:ext cx="919940" cy="366324"/>
            <a:chOff x="2185847" y="1853009"/>
            <a:chExt cx="1498600" cy="488432"/>
          </a:xfrm>
        </p:grpSpPr>
        <p:sp>
          <p:nvSpPr>
            <p:cNvPr id="112" name="Rounded Rectangle 111"/>
            <p:cNvSpPr/>
            <p:nvPr/>
          </p:nvSpPr>
          <p:spPr>
            <a:xfrm>
              <a:off x="2185847" y="1853009"/>
              <a:ext cx="1498600" cy="48843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000000"/>
                </a:solidFill>
                <a:latin typeface="Helvetica Neue"/>
                <a:cs typeface="Helvetica Neue"/>
              </a:endParaRPr>
            </a:p>
          </p:txBody>
        </p:sp>
        <p:sp>
          <p:nvSpPr>
            <p:cNvPr id="113" name="TextBox 112"/>
            <p:cNvSpPr txBox="1"/>
            <p:nvPr/>
          </p:nvSpPr>
          <p:spPr>
            <a:xfrm>
              <a:off x="2500106" y="1958726"/>
              <a:ext cx="870093" cy="307776"/>
            </a:xfrm>
            <a:prstGeom prst="rect">
              <a:avLst/>
            </a:prstGeom>
            <a:noFill/>
          </p:spPr>
          <p:txBody>
            <a:bodyPr wrap="none" rtlCol="0">
              <a:spAutoFit/>
            </a:bodyPr>
            <a:lstStyle/>
            <a:p>
              <a:pPr algn="ctr"/>
              <a:r>
                <a:rPr lang="en-US" sz="900" dirty="0">
                  <a:solidFill>
                    <a:srgbClr val="000000"/>
                  </a:solidFill>
                  <a:latin typeface="Helvetica Neue"/>
                  <a:cs typeface="Helvetica Neue"/>
                </a:rPr>
                <a:t>Events</a:t>
              </a:r>
              <a:endParaRPr lang="en-US" sz="900" dirty="0">
                <a:solidFill>
                  <a:srgbClr val="000000"/>
                </a:solidFill>
                <a:latin typeface="Helvetica Neue"/>
                <a:cs typeface="Helvetica Neue"/>
              </a:endParaRPr>
            </a:p>
          </p:txBody>
        </p:sp>
      </p:grpSp>
      <p:grpSp>
        <p:nvGrpSpPr>
          <p:cNvPr id="117" name="Group 116"/>
          <p:cNvGrpSpPr/>
          <p:nvPr/>
        </p:nvGrpSpPr>
        <p:grpSpPr>
          <a:xfrm>
            <a:off x="1461916" y="1855828"/>
            <a:ext cx="919940" cy="379370"/>
            <a:chOff x="2185847" y="3058008"/>
            <a:chExt cx="1498600" cy="505827"/>
          </a:xfrm>
        </p:grpSpPr>
        <p:sp>
          <p:nvSpPr>
            <p:cNvPr id="118" name="Rounded Rectangle 117"/>
            <p:cNvSpPr/>
            <p:nvPr/>
          </p:nvSpPr>
          <p:spPr>
            <a:xfrm>
              <a:off x="2185847" y="3058008"/>
              <a:ext cx="1498600" cy="48843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000000"/>
                </a:solidFill>
                <a:latin typeface="Helvetica Neue"/>
                <a:cs typeface="Helvetica Neue"/>
              </a:endParaRPr>
            </a:p>
          </p:txBody>
        </p:sp>
        <p:sp>
          <p:nvSpPr>
            <p:cNvPr id="119" name="TextBox 118"/>
            <p:cNvSpPr txBox="1"/>
            <p:nvPr/>
          </p:nvSpPr>
          <p:spPr>
            <a:xfrm>
              <a:off x="2314706" y="3071392"/>
              <a:ext cx="1240901" cy="492443"/>
            </a:xfrm>
            <a:prstGeom prst="rect">
              <a:avLst/>
            </a:prstGeom>
            <a:noFill/>
          </p:spPr>
          <p:txBody>
            <a:bodyPr wrap="none" rtlCol="0">
              <a:spAutoFit/>
            </a:bodyPr>
            <a:lstStyle/>
            <a:p>
              <a:pPr algn="ctr"/>
              <a:r>
                <a:rPr lang="en-US" sz="900" dirty="0">
                  <a:solidFill>
                    <a:srgbClr val="000000"/>
                  </a:solidFill>
                  <a:latin typeface="Helvetica Neue"/>
                  <a:cs typeface="Helvetica Neue"/>
                </a:rPr>
                <a:t>Consensus</a:t>
              </a:r>
            </a:p>
            <a:p>
              <a:pPr algn="ctr"/>
              <a:r>
                <a:rPr lang="en-US" sz="900" dirty="0">
                  <a:solidFill>
                    <a:srgbClr val="000000"/>
                  </a:solidFill>
                  <a:latin typeface="Helvetica Neue"/>
                  <a:cs typeface="Helvetica Neue"/>
                </a:rPr>
                <a:t>Network</a:t>
              </a:r>
              <a:endParaRPr lang="en-US" sz="900" dirty="0">
                <a:solidFill>
                  <a:srgbClr val="000000"/>
                </a:solidFill>
                <a:latin typeface="Helvetica Neue"/>
                <a:cs typeface="Helvetica Neue"/>
              </a:endParaRPr>
            </a:p>
          </p:txBody>
        </p:sp>
      </p:grpSp>
      <p:grpSp>
        <p:nvGrpSpPr>
          <p:cNvPr id="120" name="Group 119"/>
          <p:cNvGrpSpPr/>
          <p:nvPr/>
        </p:nvGrpSpPr>
        <p:grpSpPr>
          <a:xfrm>
            <a:off x="1461916" y="3922842"/>
            <a:ext cx="919940" cy="366324"/>
            <a:chOff x="2185847" y="1853009"/>
            <a:chExt cx="1498600" cy="488432"/>
          </a:xfrm>
        </p:grpSpPr>
        <p:sp>
          <p:nvSpPr>
            <p:cNvPr id="121" name="Rounded Rectangle 120"/>
            <p:cNvSpPr/>
            <p:nvPr/>
          </p:nvSpPr>
          <p:spPr>
            <a:xfrm>
              <a:off x="2185847" y="1853009"/>
              <a:ext cx="1498600" cy="48843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000000"/>
                </a:solidFill>
                <a:latin typeface="Helvetica Neue"/>
                <a:cs typeface="Helvetica Neue"/>
              </a:endParaRPr>
            </a:p>
          </p:txBody>
        </p:sp>
        <p:sp>
          <p:nvSpPr>
            <p:cNvPr id="122" name="TextBox 121"/>
            <p:cNvSpPr txBox="1"/>
            <p:nvPr/>
          </p:nvSpPr>
          <p:spPr>
            <a:xfrm>
              <a:off x="2523611" y="1958726"/>
              <a:ext cx="823090" cy="307776"/>
            </a:xfrm>
            <a:prstGeom prst="rect">
              <a:avLst/>
            </a:prstGeom>
            <a:noFill/>
          </p:spPr>
          <p:txBody>
            <a:bodyPr wrap="none" rtlCol="0">
              <a:spAutoFit/>
            </a:bodyPr>
            <a:lstStyle/>
            <a:p>
              <a:pPr algn="ctr"/>
              <a:r>
                <a:rPr lang="en-US" sz="900" dirty="0">
                  <a:solidFill>
                    <a:srgbClr val="000000"/>
                  </a:solidFill>
                  <a:latin typeface="Helvetica Neue"/>
                  <a:cs typeface="Helvetica Neue"/>
                </a:rPr>
                <a:t>Wallet</a:t>
              </a:r>
              <a:endParaRPr lang="en-US" sz="900" dirty="0">
                <a:solidFill>
                  <a:srgbClr val="000000"/>
                </a:solidFill>
                <a:latin typeface="Helvetica Neue"/>
                <a:cs typeface="Helvetica Neue"/>
              </a:endParaRPr>
            </a:p>
          </p:txBody>
        </p:sp>
      </p:grpSp>
      <p:grpSp>
        <p:nvGrpSpPr>
          <p:cNvPr id="123" name="Group 122"/>
          <p:cNvGrpSpPr/>
          <p:nvPr/>
        </p:nvGrpSpPr>
        <p:grpSpPr>
          <a:xfrm>
            <a:off x="1461916" y="821431"/>
            <a:ext cx="919940" cy="366324"/>
            <a:chOff x="2185847" y="1853009"/>
            <a:chExt cx="1498600" cy="488432"/>
          </a:xfrm>
        </p:grpSpPr>
        <p:sp>
          <p:nvSpPr>
            <p:cNvPr id="124" name="Rounded Rectangle 123"/>
            <p:cNvSpPr/>
            <p:nvPr/>
          </p:nvSpPr>
          <p:spPr>
            <a:xfrm>
              <a:off x="2185847" y="1853009"/>
              <a:ext cx="1498600" cy="48843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000000"/>
                </a:solidFill>
                <a:latin typeface="Helvetica Neue"/>
                <a:cs typeface="Helvetica Neue"/>
              </a:endParaRPr>
            </a:p>
          </p:txBody>
        </p:sp>
        <p:sp>
          <p:nvSpPr>
            <p:cNvPr id="125" name="TextBox 124"/>
            <p:cNvSpPr txBox="1"/>
            <p:nvPr/>
          </p:nvSpPr>
          <p:spPr>
            <a:xfrm>
              <a:off x="2489664" y="1958726"/>
              <a:ext cx="890986" cy="307776"/>
            </a:xfrm>
            <a:prstGeom prst="rect">
              <a:avLst/>
            </a:prstGeom>
            <a:noFill/>
          </p:spPr>
          <p:txBody>
            <a:bodyPr wrap="none" rtlCol="0">
              <a:spAutoFit/>
            </a:bodyPr>
            <a:lstStyle/>
            <a:p>
              <a:pPr algn="ctr"/>
              <a:r>
                <a:rPr lang="en-US" sz="900" dirty="0">
                  <a:solidFill>
                    <a:srgbClr val="000000"/>
                  </a:solidFill>
                  <a:latin typeface="Helvetica Neue"/>
                  <a:cs typeface="Helvetica Neue"/>
                </a:rPr>
                <a:t>Ledger</a:t>
              </a:r>
              <a:endParaRPr lang="en-US" sz="900" dirty="0">
                <a:solidFill>
                  <a:srgbClr val="000000"/>
                </a:solidFill>
                <a:latin typeface="Helvetica Neue"/>
                <a:cs typeface="Helvetica Neue"/>
              </a:endParaRPr>
            </a:p>
          </p:txBody>
        </p:sp>
      </p:grpSp>
      <p:sp>
        <p:nvSpPr>
          <p:cNvPr id="22" name="TextBox 21"/>
          <p:cNvSpPr txBox="1"/>
          <p:nvPr/>
        </p:nvSpPr>
        <p:spPr>
          <a:xfrm>
            <a:off x="3746222" y="841506"/>
            <a:ext cx="3788982" cy="369332"/>
          </a:xfrm>
          <a:prstGeom prst="rect">
            <a:avLst/>
          </a:prstGeom>
          <a:noFill/>
        </p:spPr>
        <p:txBody>
          <a:bodyPr wrap="square" rtlCol="0">
            <a:spAutoFit/>
          </a:bodyPr>
          <a:lstStyle/>
          <a:p>
            <a:r>
              <a:rPr lang="en-US" sz="900" dirty="0">
                <a:solidFill>
                  <a:srgbClr val="4178BE"/>
                </a:solidFill>
                <a:latin typeface="Helvetica Neue"/>
                <a:cs typeface="Helvetica Neue"/>
              </a:rPr>
              <a:t>c</a:t>
            </a:r>
            <a:r>
              <a:rPr lang="en-US" sz="900" dirty="0">
                <a:solidFill>
                  <a:srgbClr val="4178BE"/>
                </a:solidFill>
                <a:latin typeface="Helvetica Neue"/>
                <a:cs typeface="Helvetica Neue"/>
              </a:rPr>
              <a:t>ontains the current world state of the ledger and a </a:t>
            </a:r>
            <a:r>
              <a:rPr lang="en-US" sz="900" dirty="0">
                <a:solidFill>
                  <a:srgbClr val="4178BE"/>
                </a:solidFill>
                <a:latin typeface="Helvetica Neue"/>
                <a:cs typeface="Helvetica Neue"/>
              </a:rPr>
              <a:t>B</a:t>
            </a:r>
            <a:r>
              <a:rPr lang="en-US" sz="900" dirty="0">
                <a:solidFill>
                  <a:srgbClr val="4178BE"/>
                </a:solidFill>
                <a:latin typeface="Helvetica Neue"/>
                <a:cs typeface="Helvetica Neue"/>
              </a:rPr>
              <a:t>lockchain of transaction invocations</a:t>
            </a:r>
            <a:endParaRPr lang="en-US" sz="900" dirty="0">
              <a:solidFill>
                <a:srgbClr val="4178BE"/>
              </a:solidFill>
              <a:latin typeface="Helvetica Neue"/>
              <a:cs typeface="Helvetica Neue"/>
            </a:endParaRPr>
          </a:p>
        </p:txBody>
      </p:sp>
      <p:sp>
        <p:nvSpPr>
          <p:cNvPr id="140" name="Folded Corner 139"/>
          <p:cNvSpPr/>
          <p:nvPr/>
        </p:nvSpPr>
        <p:spPr>
          <a:xfrm>
            <a:off x="3038647" y="1303494"/>
            <a:ext cx="342607" cy="370272"/>
          </a:xfrm>
          <a:prstGeom prst="foldedCorner">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rgbClr val="4178BE"/>
                </a:solidFill>
                <a:latin typeface="Calibri"/>
                <a:cs typeface="Calibri"/>
              </a:rPr>
              <a:t>f(</a:t>
            </a:r>
            <a:r>
              <a:rPr lang="en-US" sz="600" dirty="0" err="1">
                <a:solidFill>
                  <a:srgbClr val="4178BE"/>
                </a:solidFill>
                <a:latin typeface="Calibri"/>
                <a:cs typeface="Calibri"/>
              </a:rPr>
              <a:t>abc</a:t>
            </a:r>
            <a:r>
              <a:rPr lang="en-US" sz="600" dirty="0">
                <a:solidFill>
                  <a:srgbClr val="4178BE"/>
                </a:solidFill>
                <a:latin typeface="Calibri"/>
                <a:cs typeface="Calibri"/>
              </a:rPr>
              <a:t>);</a:t>
            </a:r>
            <a:endParaRPr lang="en-US" sz="600" dirty="0">
              <a:solidFill>
                <a:srgbClr val="4178BE"/>
              </a:solidFill>
              <a:latin typeface="Calibri"/>
              <a:cs typeface="Calibri"/>
            </a:endParaRPr>
          </a:p>
        </p:txBody>
      </p:sp>
      <p:sp>
        <p:nvSpPr>
          <p:cNvPr id="141" name="TextBox 140"/>
          <p:cNvSpPr txBox="1"/>
          <p:nvPr/>
        </p:nvSpPr>
        <p:spPr>
          <a:xfrm>
            <a:off x="3746222" y="1315505"/>
            <a:ext cx="3788982" cy="369332"/>
          </a:xfrm>
          <a:prstGeom prst="rect">
            <a:avLst/>
          </a:prstGeom>
          <a:noFill/>
        </p:spPr>
        <p:txBody>
          <a:bodyPr wrap="square" rtlCol="0">
            <a:spAutoFit/>
          </a:bodyPr>
          <a:lstStyle/>
          <a:p>
            <a:r>
              <a:rPr lang="en-US" sz="900" dirty="0">
                <a:solidFill>
                  <a:srgbClr val="4178BE"/>
                </a:solidFill>
                <a:latin typeface="Helvetica Neue"/>
                <a:cs typeface="Helvetica Neue"/>
              </a:rPr>
              <a:t>encapsulates business network transactions in code. transaction invocations result in gets and sets of ledger state  </a:t>
            </a:r>
            <a:endParaRPr lang="en-US" sz="900" dirty="0">
              <a:solidFill>
                <a:srgbClr val="4178BE"/>
              </a:solidFill>
              <a:latin typeface="Helvetica Neue"/>
              <a:cs typeface="Helvetica Neue"/>
            </a:endParaRPr>
          </a:p>
        </p:txBody>
      </p:sp>
      <p:grpSp>
        <p:nvGrpSpPr>
          <p:cNvPr id="26" name="Group 25"/>
          <p:cNvGrpSpPr/>
          <p:nvPr/>
        </p:nvGrpSpPr>
        <p:grpSpPr>
          <a:xfrm>
            <a:off x="2909729" y="1800274"/>
            <a:ext cx="600443" cy="474932"/>
            <a:chOff x="3193492" y="2728648"/>
            <a:chExt cx="3052144" cy="2308472"/>
          </a:xfrm>
        </p:grpSpPr>
        <p:sp>
          <p:nvSpPr>
            <p:cNvPr id="145" name="Hexagon 144"/>
            <p:cNvSpPr/>
            <p:nvPr/>
          </p:nvSpPr>
          <p:spPr>
            <a:xfrm>
              <a:off x="3193492" y="2728648"/>
              <a:ext cx="3052144" cy="2308472"/>
            </a:xfrm>
            <a:prstGeom prst="hexagon">
              <a:avLst/>
            </a:prstGeom>
            <a:noFill/>
            <a:ln w="127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grpSp>
          <p:nvGrpSpPr>
            <p:cNvPr id="24" name="Group 23"/>
            <p:cNvGrpSpPr/>
            <p:nvPr/>
          </p:nvGrpSpPr>
          <p:grpSpPr>
            <a:xfrm>
              <a:off x="3525884" y="2977518"/>
              <a:ext cx="2395140" cy="1917635"/>
              <a:chOff x="3498228" y="3365178"/>
              <a:chExt cx="2395140" cy="1917635"/>
            </a:xfrm>
          </p:grpSpPr>
          <p:cxnSp>
            <p:nvCxnSpPr>
              <p:cNvPr id="146" name="Straight Connector 145"/>
              <p:cNvCxnSpPr/>
              <p:nvPr/>
            </p:nvCxnSpPr>
            <p:spPr>
              <a:xfrm>
                <a:off x="4294998" y="3575766"/>
                <a:ext cx="663730" cy="213275"/>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a:off x="3714128" y="3575766"/>
                <a:ext cx="580870" cy="478124"/>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H="1">
                <a:off x="4742828" y="3789041"/>
                <a:ext cx="215900" cy="626799"/>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3714128" y="4053890"/>
                <a:ext cx="197462" cy="711421"/>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714128" y="4053890"/>
                <a:ext cx="1028700" cy="36195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3930028" y="4415841"/>
                <a:ext cx="812800" cy="34947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3910655" y="4765311"/>
                <a:ext cx="718739" cy="295252"/>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4629394" y="4838313"/>
                <a:ext cx="753576" cy="222251"/>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4742828" y="4415840"/>
                <a:ext cx="646355" cy="422473"/>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5382970" y="4011292"/>
                <a:ext cx="294498" cy="827021"/>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4970235" y="3789041"/>
                <a:ext cx="707233" cy="22225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157" name="Oval 156"/>
              <p:cNvSpPr/>
              <p:nvPr/>
            </p:nvSpPr>
            <p:spPr>
              <a:xfrm>
                <a:off x="3498228" y="3846191"/>
                <a:ext cx="431800" cy="444500"/>
              </a:xfrm>
              <a:prstGeom prst="ellipse">
                <a:avLst/>
              </a:prstGeom>
              <a:solidFill>
                <a:schemeClr val="bg1"/>
              </a:solidFill>
              <a:ln w="127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58" name="Oval 157"/>
              <p:cNvSpPr/>
              <p:nvPr/>
            </p:nvSpPr>
            <p:spPr>
              <a:xfrm>
                <a:off x="4076416" y="3365178"/>
                <a:ext cx="431800" cy="444500"/>
              </a:xfrm>
              <a:prstGeom prst="ellipse">
                <a:avLst/>
              </a:prstGeom>
              <a:solidFill>
                <a:schemeClr val="bg1"/>
              </a:solidFill>
              <a:ln w="127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59" name="Oval 158"/>
              <p:cNvSpPr/>
              <p:nvPr/>
            </p:nvSpPr>
            <p:spPr>
              <a:xfrm>
                <a:off x="4542033" y="4189091"/>
                <a:ext cx="431800" cy="444500"/>
              </a:xfrm>
              <a:prstGeom prst="ellipse">
                <a:avLst/>
              </a:prstGeom>
              <a:solidFill>
                <a:schemeClr val="bg1"/>
              </a:solidFill>
              <a:ln w="127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60" name="Oval 159"/>
              <p:cNvSpPr/>
              <p:nvPr/>
            </p:nvSpPr>
            <p:spPr>
              <a:xfrm>
                <a:off x="3714128" y="4512941"/>
                <a:ext cx="431800" cy="444500"/>
              </a:xfrm>
              <a:prstGeom prst="ellipse">
                <a:avLst/>
              </a:prstGeom>
              <a:solidFill>
                <a:schemeClr val="bg1"/>
              </a:solidFill>
              <a:ln w="127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61" name="Oval 160"/>
              <p:cNvSpPr/>
              <p:nvPr/>
            </p:nvSpPr>
            <p:spPr>
              <a:xfrm>
                <a:off x="4742828" y="3566791"/>
                <a:ext cx="431800" cy="444500"/>
              </a:xfrm>
              <a:prstGeom prst="ellipse">
                <a:avLst/>
              </a:prstGeom>
              <a:solidFill>
                <a:schemeClr val="bg1"/>
              </a:solidFill>
              <a:ln w="127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62" name="Oval 161"/>
              <p:cNvSpPr/>
              <p:nvPr/>
            </p:nvSpPr>
            <p:spPr>
              <a:xfrm>
                <a:off x="4408695" y="4838313"/>
                <a:ext cx="431800" cy="444500"/>
              </a:xfrm>
              <a:prstGeom prst="ellipse">
                <a:avLst/>
              </a:prstGeom>
              <a:solidFill>
                <a:schemeClr val="bg1"/>
              </a:solidFill>
              <a:ln w="127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63" name="Oval 162"/>
              <p:cNvSpPr/>
              <p:nvPr/>
            </p:nvSpPr>
            <p:spPr>
              <a:xfrm>
                <a:off x="5461568" y="3813150"/>
                <a:ext cx="431800" cy="444500"/>
              </a:xfrm>
              <a:prstGeom prst="ellipse">
                <a:avLst/>
              </a:prstGeom>
              <a:solidFill>
                <a:schemeClr val="bg1"/>
              </a:solidFill>
              <a:ln w="127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64" name="Oval 163"/>
              <p:cNvSpPr/>
              <p:nvPr/>
            </p:nvSpPr>
            <p:spPr>
              <a:xfrm>
                <a:off x="5145225" y="4581058"/>
                <a:ext cx="431800" cy="444500"/>
              </a:xfrm>
              <a:prstGeom prst="ellipse">
                <a:avLst/>
              </a:prstGeom>
              <a:solidFill>
                <a:schemeClr val="bg1"/>
              </a:solidFill>
              <a:ln w="127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grpSp>
      </p:grpSp>
      <p:grpSp>
        <p:nvGrpSpPr>
          <p:cNvPr id="5" name="Group 4"/>
          <p:cNvGrpSpPr/>
          <p:nvPr/>
        </p:nvGrpSpPr>
        <p:grpSpPr>
          <a:xfrm>
            <a:off x="2875227" y="831604"/>
            <a:ext cx="669448" cy="348115"/>
            <a:chOff x="2214332" y="1158373"/>
            <a:chExt cx="1073835" cy="630249"/>
          </a:xfrm>
        </p:grpSpPr>
        <p:sp>
          <p:nvSpPr>
            <p:cNvPr id="3" name="Rectangle 2"/>
            <p:cNvSpPr/>
            <p:nvPr/>
          </p:nvSpPr>
          <p:spPr>
            <a:xfrm>
              <a:off x="2214332" y="1158373"/>
              <a:ext cx="1073835" cy="626380"/>
            </a:xfrm>
            <a:prstGeom prst="rect">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 name="Group 1"/>
            <p:cNvGrpSpPr/>
            <p:nvPr/>
          </p:nvGrpSpPr>
          <p:grpSpPr>
            <a:xfrm>
              <a:off x="2379287" y="1247215"/>
              <a:ext cx="901934" cy="541407"/>
              <a:chOff x="2162299" y="1145649"/>
              <a:chExt cx="1085266" cy="627001"/>
            </a:xfrm>
          </p:grpSpPr>
          <p:grpSp>
            <p:nvGrpSpPr>
              <p:cNvPr id="38" name="Group 37"/>
              <p:cNvGrpSpPr/>
              <p:nvPr/>
            </p:nvGrpSpPr>
            <p:grpSpPr>
              <a:xfrm>
                <a:off x="2536028" y="1312867"/>
                <a:ext cx="711537" cy="459783"/>
                <a:chOff x="2232438" y="1338787"/>
                <a:chExt cx="711537" cy="459783"/>
              </a:xfrm>
            </p:grpSpPr>
            <p:sp>
              <p:nvSpPr>
                <p:cNvPr id="128" name="Double Wave 127"/>
                <p:cNvSpPr/>
                <p:nvPr/>
              </p:nvSpPr>
              <p:spPr>
                <a:xfrm>
                  <a:off x="2232438" y="1371928"/>
                  <a:ext cx="511977" cy="349732"/>
                </a:xfrm>
                <a:prstGeom prst="doubleWave">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solidFill>
                      <a:schemeClr val="tx1"/>
                    </a:solidFill>
                    <a:latin typeface="Calibri"/>
                    <a:cs typeface="Calibri"/>
                  </a:endParaRPr>
                </a:p>
              </p:txBody>
            </p:sp>
            <p:sp>
              <p:nvSpPr>
                <p:cNvPr id="129" name="Multidocument 128"/>
                <p:cNvSpPr/>
                <p:nvPr/>
              </p:nvSpPr>
              <p:spPr>
                <a:xfrm>
                  <a:off x="2395025" y="1449801"/>
                  <a:ext cx="90970" cy="154086"/>
                </a:xfrm>
                <a:prstGeom prst="flowChartMultidocumen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libri"/>
                    <a:cs typeface="Calibri"/>
                  </a:endParaRPr>
                </a:p>
              </p:txBody>
            </p:sp>
            <p:sp>
              <p:nvSpPr>
                <p:cNvPr id="130" name="Multidocument 129"/>
                <p:cNvSpPr/>
                <p:nvPr/>
              </p:nvSpPr>
              <p:spPr>
                <a:xfrm>
                  <a:off x="2270866" y="1449801"/>
                  <a:ext cx="90970" cy="154086"/>
                </a:xfrm>
                <a:prstGeom prst="flowChartMultidocumen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Calibri"/>
                    <a:cs typeface="Calibri"/>
                  </a:endParaRPr>
                </a:p>
              </p:txBody>
            </p:sp>
            <p:sp>
              <p:nvSpPr>
                <p:cNvPr id="131" name="TextBox 130"/>
                <p:cNvSpPr txBox="1"/>
                <p:nvPr/>
              </p:nvSpPr>
              <p:spPr>
                <a:xfrm>
                  <a:off x="2445227" y="1338787"/>
                  <a:ext cx="498748" cy="459783"/>
                </a:xfrm>
                <a:prstGeom prst="rect">
                  <a:avLst/>
                </a:prstGeom>
                <a:noFill/>
                <a:effectLst/>
              </p:spPr>
              <p:txBody>
                <a:bodyPr wrap="none" rtlCol="0">
                  <a:spAutoFit/>
                </a:bodyPr>
                <a:lstStyle/>
                <a:p>
                  <a:r>
                    <a:rPr lang="en-US" sz="825" dirty="0">
                      <a:latin typeface="Calibri"/>
                      <a:cs typeface="Calibri"/>
                    </a:rPr>
                    <a:t>…</a:t>
                  </a:r>
                  <a:endParaRPr lang="en-US" sz="825" dirty="0">
                    <a:latin typeface="Calibri"/>
                    <a:cs typeface="Calibri"/>
                  </a:endParaRPr>
                </a:p>
              </p:txBody>
            </p:sp>
          </p:grpSp>
          <p:cxnSp>
            <p:nvCxnSpPr>
              <p:cNvPr id="132" name="Elbow Connector 131"/>
              <p:cNvCxnSpPr>
                <a:stCxn id="128" idx="1"/>
                <a:endCxn id="127" idx="3"/>
              </p:cNvCxnSpPr>
              <p:nvPr/>
            </p:nvCxnSpPr>
            <p:spPr>
              <a:xfrm rot="10800000">
                <a:off x="2343692" y="1371928"/>
                <a:ext cx="192336" cy="148946"/>
              </a:xfrm>
              <a:prstGeom prst="bentConnector2">
                <a:avLst/>
              </a:prstGeom>
              <a:effectLst/>
            </p:spPr>
            <p:style>
              <a:lnRef idx="2">
                <a:schemeClr val="accent1"/>
              </a:lnRef>
              <a:fillRef idx="0">
                <a:schemeClr val="accent1"/>
              </a:fillRef>
              <a:effectRef idx="1">
                <a:schemeClr val="accent1"/>
              </a:effectRef>
              <a:fontRef idx="minor">
                <a:schemeClr val="tx1"/>
              </a:fontRef>
            </p:style>
          </p:cxnSp>
          <p:sp>
            <p:nvSpPr>
              <p:cNvPr id="127" name="Magnetic Disk 126"/>
              <p:cNvSpPr/>
              <p:nvPr/>
            </p:nvSpPr>
            <p:spPr>
              <a:xfrm>
                <a:off x="2162299" y="1145649"/>
                <a:ext cx="362785" cy="226279"/>
              </a:xfrm>
              <a:prstGeom prst="flowChartMagneticDisk">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solidFill>
                    <a:schemeClr val="tx1"/>
                  </a:solidFill>
                  <a:latin typeface="Calibri"/>
                  <a:cs typeface="Calibri"/>
                </a:endParaRPr>
              </a:p>
            </p:txBody>
          </p:sp>
        </p:grpSp>
      </p:grpSp>
      <p:grpSp>
        <p:nvGrpSpPr>
          <p:cNvPr id="12" name="Group 11"/>
          <p:cNvGrpSpPr/>
          <p:nvPr/>
        </p:nvGrpSpPr>
        <p:grpSpPr>
          <a:xfrm>
            <a:off x="2850550" y="2386424"/>
            <a:ext cx="718801" cy="366324"/>
            <a:chOff x="2269671" y="3461704"/>
            <a:chExt cx="958401" cy="488432"/>
          </a:xfrm>
        </p:grpSpPr>
        <p:sp>
          <p:nvSpPr>
            <p:cNvPr id="11" name="Rectangle 10"/>
            <p:cNvSpPr/>
            <p:nvPr/>
          </p:nvSpPr>
          <p:spPr>
            <a:xfrm>
              <a:off x="2269671" y="3461704"/>
              <a:ext cx="958401" cy="488432"/>
            </a:xfrm>
            <a:prstGeom prst="rect">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91" name="Group 190"/>
            <p:cNvGrpSpPr/>
            <p:nvPr/>
          </p:nvGrpSpPr>
          <p:grpSpPr>
            <a:xfrm>
              <a:off x="2324192" y="3520712"/>
              <a:ext cx="854115" cy="387445"/>
              <a:chOff x="2160152" y="3418408"/>
              <a:chExt cx="1126953" cy="523979"/>
            </a:xfrm>
          </p:grpSpPr>
          <p:sp>
            <p:nvSpPr>
              <p:cNvPr id="172" name="Folded Corner 171"/>
              <p:cNvSpPr/>
              <p:nvPr/>
            </p:nvSpPr>
            <p:spPr>
              <a:xfrm>
                <a:off x="2160152" y="3420541"/>
                <a:ext cx="393003" cy="217881"/>
              </a:xfrm>
              <a:prstGeom prst="foldedCorner">
                <a:avLst/>
              </a:prstGeom>
              <a:noFill/>
              <a:ln>
                <a:solidFill>
                  <a:srgbClr val="4178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4178BE"/>
                    </a:solidFill>
                    <a:latin typeface="Calibri"/>
                    <a:cs typeface="Calibri"/>
                  </a:rPr>
                  <a:t>E</a:t>
                </a:r>
              </a:p>
            </p:txBody>
          </p:sp>
          <p:sp>
            <p:nvSpPr>
              <p:cNvPr id="173" name="Folded Corner 172"/>
              <p:cNvSpPr/>
              <p:nvPr/>
            </p:nvSpPr>
            <p:spPr>
              <a:xfrm>
                <a:off x="2894102" y="3724506"/>
                <a:ext cx="393003" cy="217881"/>
              </a:xfrm>
              <a:prstGeom prst="foldedCorner">
                <a:avLst/>
              </a:prstGeom>
              <a:solidFill>
                <a:srgbClr val="FFFFFF"/>
              </a:solidFill>
              <a:ln>
                <a:solidFill>
                  <a:srgbClr val="4178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4178BE"/>
                  </a:solidFill>
                  <a:latin typeface="Calibri"/>
                  <a:cs typeface="Calibri"/>
                </a:endParaRPr>
              </a:p>
            </p:txBody>
          </p:sp>
          <p:sp>
            <p:nvSpPr>
              <p:cNvPr id="174" name="Folded Corner 173"/>
              <p:cNvSpPr/>
              <p:nvPr/>
            </p:nvSpPr>
            <p:spPr>
              <a:xfrm>
                <a:off x="2847013" y="3622474"/>
                <a:ext cx="393003" cy="217881"/>
              </a:xfrm>
              <a:prstGeom prst="foldedCorner">
                <a:avLst/>
              </a:prstGeom>
              <a:solidFill>
                <a:srgbClr val="FFFFFF"/>
              </a:solidFill>
              <a:ln>
                <a:solidFill>
                  <a:srgbClr val="4178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4178BE"/>
                  </a:solidFill>
                  <a:latin typeface="Calibri"/>
                  <a:cs typeface="Calibri"/>
                </a:endParaRPr>
              </a:p>
            </p:txBody>
          </p:sp>
          <p:sp>
            <p:nvSpPr>
              <p:cNvPr id="175" name="Folded Corner 174"/>
              <p:cNvSpPr/>
              <p:nvPr/>
            </p:nvSpPr>
            <p:spPr>
              <a:xfrm>
                <a:off x="2799924" y="3520441"/>
                <a:ext cx="393003" cy="217881"/>
              </a:xfrm>
              <a:prstGeom prst="foldedCorner">
                <a:avLst/>
              </a:prstGeom>
              <a:solidFill>
                <a:srgbClr val="FFFFFF"/>
              </a:solidFill>
              <a:ln>
                <a:solidFill>
                  <a:srgbClr val="4178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4178BE"/>
                  </a:solidFill>
                  <a:latin typeface="Calibri"/>
                  <a:cs typeface="Calibri"/>
                </a:endParaRPr>
              </a:p>
            </p:txBody>
          </p:sp>
          <p:sp>
            <p:nvSpPr>
              <p:cNvPr id="176" name="Folded Corner 175"/>
              <p:cNvSpPr/>
              <p:nvPr/>
            </p:nvSpPr>
            <p:spPr>
              <a:xfrm>
                <a:off x="2752836" y="3418408"/>
                <a:ext cx="393003" cy="217880"/>
              </a:xfrm>
              <a:prstGeom prst="foldedCorner">
                <a:avLst/>
              </a:prstGeom>
              <a:solidFill>
                <a:srgbClr val="FFFFFF"/>
              </a:solidFill>
              <a:ln>
                <a:solidFill>
                  <a:srgbClr val="4178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4178BE"/>
                    </a:solidFill>
                    <a:latin typeface="Calibri"/>
                    <a:cs typeface="Calibri"/>
                  </a:rPr>
                  <a:t>T</a:t>
                </a:r>
              </a:p>
            </p:txBody>
          </p:sp>
          <p:cxnSp>
            <p:nvCxnSpPr>
              <p:cNvPr id="177" name="Straight Connector 176"/>
              <p:cNvCxnSpPr>
                <a:stCxn id="172" idx="3"/>
                <a:endCxn id="176" idx="1"/>
              </p:cNvCxnSpPr>
              <p:nvPr/>
            </p:nvCxnSpPr>
            <p:spPr>
              <a:xfrm flipV="1">
                <a:off x="2553155" y="3527349"/>
                <a:ext cx="199681" cy="2133"/>
              </a:xfrm>
              <a:prstGeom prst="line">
                <a:avLst/>
              </a:prstGeom>
              <a:ln w="12700" cmpd="sng">
                <a:solidFill>
                  <a:srgbClr val="4178BE"/>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sp>
        <p:nvSpPr>
          <p:cNvPr id="185" name="TextBox 184"/>
          <p:cNvSpPr txBox="1"/>
          <p:nvPr/>
        </p:nvSpPr>
        <p:spPr>
          <a:xfrm>
            <a:off x="3746222" y="1790458"/>
            <a:ext cx="3788982" cy="507831"/>
          </a:xfrm>
          <a:prstGeom prst="rect">
            <a:avLst/>
          </a:prstGeom>
          <a:noFill/>
        </p:spPr>
        <p:txBody>
          <a:bodyPr wrap="square" rtlCol="0">
            <a:spAutoFit/>
          </a:bodyPr>
          <a:lstStyle/>
          <a:p>
            <a:r>
              <a:rPr lang="en-US" sz="900" dirty="0">
                <a:solidFill>
                  <a:srgbClr val="4178BE"/>
                </a:solidFill>
                <a:latin typeface="Helvetica Neue"/>
                <a:cs typeface="Helvetica Neue"/>
              </a:rPr>
              <a:t>a collection of network data and processing peers forming a Blockchain network. Responsible for maintaining a consistently replicated ledger</a:t>
            </a:r>
            <a:endParaRPr lang="en-US" sz="900" dirty="0">
              <a:solidFill>
                <a:srgbClr val="4178BE"/>
              </a:solidFill>
              <a:latin typeface="Helvetica Neue"/>
              <a:cs typeface="Helvetica Neue"/>
            </a:endParaRPr>
          </a:p>
        </p:txBody>
      </p:sp>
      <p:sp>
        <p:nvSpPr>
          <p:cNvPr id="186" name="TextBox 185"/>
          <p:cNvSpPr txBox="1"/>
          <p:nvPr/>
        </p:nvSpPr>
        <p:spPr>
          <a:xfrm>
            <a:off x="3750968" y="2386424"/>
            <a:ext cx="3788982" cy="369332"/>
          </a:xfrm>
          <a:prstGeom prst="rect">
            <a:avLst/>
          </a:prstGeom>
          <a:noFill/>
        </p:spPr>
        <p:txBody>
          <a:bodyPr wrap="square" rtlCol="0">
            <a:spAutoFit/>
          </a:bodyPr>
          <a:lstStyle/>
          <a:p>
            <a:r>
              <a:rPr lang="en-US" sz="900" dirty="0">
                <a:solidFill>
                  <a:srgbClr val="4178BE"/>
                </a:solidFill>
                <a:latin typeface="Helvetica Neue"/>
                <a:cs typeface="Helvetica Neue"/>
              </a:rPr>
              <a:t>manages identity and transaction certificates, as well as other aspects of permissioned access </a:t>
            </a:r>
          </a:p>
        </p:txBody>
      </p:sp>
      <p:grpSp>
        <p:nvGrpSpPr>
          <p:cNvPr id="190" name="Group 189"/>
          <p:cNvGrpSpPr/>
          <p:nvPr/>
        </p:nvGrpSpPr>
        <p:grpSpPr>
          <a:xfrm>
            <a:off x="3031228" y="2897123"/>
            <a:ext cx="357446" cy="366324"/>
            <a:chOff x="2486262" y="4208144"/>
            <a:chExt cx="476595" cy="488432"/>
          </a:xfrm>
        </p:grpSpPr>
        <p:sp>
          <p:nvSpPr>
            <p:cNvPr id="72" name="Oval 71"/>
            <p:cNvSpPr/>
            <p:nvPr/>
          </p:nvSpPr>
          <p:spPr>
            <a:xfrm>
              <a:off x="2486262" y="4208144"/>
              <a:ext cx="476595" cy="488432"/>
            </a:xfrm>
            <a:prstGeom prst="ellipse">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Explosion 2 60"/>
            <p:cNvSpPr/>
            <p:nvPr/>
          </p:nvSpPr>
          <p:spPr>
            <a:xfrm>
              <a:off x="2521592" y="4328584"/>
              <a:ext cx="405935" cy="247553"/>
            </a:xfrm>
            <a:prstGeom prst="irregularSeal2">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87" name="TextBox 186"/>
          <p:cNvSpPr txBox="1"/>
          <p:nvPr/>
        </p:nvSpPr>
        <p:spPr>
          <a:xfrm>
            <a:off x="3746222" y="2895470"/>
            <a:ext cx="3788982" cy="507831"/>
          </a:xfrm>
          <a:prstGeom prst="rect">
            <a:avLst/>
          </a:prstGeom>
          <a:noFill/>
        </p:spPr>
        <p:txBody>
          <a:bodyPr wrap="square" rtlCol="0">
            <a:spAutoFit/>
          </a:bodyPr>
          <a:lstStyle/>
          <a:p>
            <a:r>
              <a:rPr lang="en-US" sz="900" dirty="0">
                <a:solidFill>
                  <a:srgbClr val="4178BE"/>
                </a:solidFill>
                <a:latin typeface="Helvetica Neue"/>
                <a:cs typeface="Helvetica Neue"/>
              </a:rPr>
              <a:t>c</a:t>
            </a:r>
            <a:r>
              <a:rPr lang="en-US" sz="900" dirty="0">
                <a:solidFill>
                  <a:srgbClr val="4178BE"/>
                </a:solidFill>
                <a:latin typeface="Helvetica Neue"/>
                <a:cs typeface="Helvetica Neue"/>
              </a:rPr>
              <a:t>reates notifications of significant operations on the </a:t>
            </a:r>
            <a:r>
              <a:rPr lang="en-US" sz="900" dirty="0">
                <a:solidFill>
                  <a:srgbClr val="4178BE"/>
                </a:solidFill>
                <a:latin typeface="Helvetica Neue"/>
                <a:cs typeface="Helvetica Neue"/>
              </a:rPr>
              <a:t>B</a:t>
            </a:r>
            <a:r>
              <a:rPr lang="en-US" sz="900" dirty="0">
                <a:solidFill>
                  <a:srgbClr val="4178BE"/>
                </a:solidFill>
                <a:latin typeface="Helvetica Neue"/>
                <a:cs typeface="Helvetica Neue"/>
              </a:rPr>
              <a:t>lockchain (e.g. a new block), as well as notifications related to smart contracts. Does not include event distribution.</a:t>
            </a:r>
            <a:endParaRPr lang="en-US" sz="900" dirty="0">
              <a:solidFill>
                <a:srgbClr val="4178BE"/>
              </a:solidFill>
              <a:latin typeface="Helvetica Neue"/>
              <a:cs typeface="Helvetica Neue"/>
            </a:endParaRPr>
          </a:p>
        </p:txBody>
      </p:sp>
      <p:sp>
        <p:nvSpPr>
          <p:cNvPr id="188" name="TextBox 187"/>
          <p:cNvSpPr txBox="1"/>
          <p:nvPr/>
        </p:nvSpPr>
        <p:spPr>
          <a:xfrm>
            <a:off x="3750968" y="3426164"/>
            <a:ext cx="3788982" cy="369332"/>
          </a:xfrm>
          <a:prstGeom prst="rect">
            <a:avLst/>
          </a:prstGeom>
          <a:noFill/>
        </p:spPr>
        <p:txBody>
          <a:bodyPr wrap="square" rtlCol="0">
            <a:spAutoFit/>
          </a:bodyPr>
          <a:lstStyle/>
          <a:p>
            <a:r>
              <a:rPr lang="en-US" sz="900" dirty="0">
                <a:solidFill>
                  <a:srgbClr val="4178BE"/>
                </a:solidFill>
                <a:latin typeface="Helvetica Neue"/>
                <a:cs typeface="Helvetica Neue"/>
              </a:rPr>
              <a:t>p</a:t>
            </a:r>
            <a:r>
              <a:rPr lang="en-US" sz="900" dirty="0">
                <a:solidFill>
                  <a:srgbClr val="4178BE"/>
                </a:solidFill>
                <a:latin typeface="Helvetica Neue"/>
                <a:cs typeface="Helvetica Neue"/>
              </a:rPr>
              <a:t>rovides the ability to create, change and monitor Blockchain components </a:t>
            </a:r>
            <a:endParaRPr lang="en-US" sz="900" dirty="0">
              <a:solidFill>
                <a:srgbClr val="4178BE"/>
              </a:solidFill>
              <a:latin typeface="Helvetica Neue"/>
              <a:cs typeface="Helvetica Neue"/>
            </a:endParaRPr>
          </a:p>
        </p:txBody>
      </p:sp>
      <p:sp>
        <p:nvSpPr>
          <p:cNvPr id="189" name="TextBox 188"/>
          <p:cNvSpPr txBox="1"/>
          <p:nvPr/>
        </p:nvSpPr>
        <p:spPr>
          <a:xfrm>
            <a:off x="3746222" y="3997309"/>
            <a:ext cx="3788982" cy="230832"/>
          </a:xfrm>
          <a:prstGeom prst="rect">
            <a:avLst/>
          </a:prstGeom>
          <a:noFill/>
        </p:spPr>
        <p:txBody>
          <a:bodyPr wrap="square" rtlCol="0">
            <a:spAutoFit/>
          </a:bodyPr>
          <a:lstStyle/>
          <a:p>
            <a:r>
              <a:rPr lang="en-US" sz="900" dirty="0">
                <a:solidFill>
                  <a:srgbClr val="4178BE"/>
                </a:solidFill>
                <a:latin typeface="Helvetica Neue"/>
                <a:cs typeface="Helvetica Neue"/>
              </a:rPr>
              <a:t>s</a:t>
            </a:r>
            <a:r>
              <a:rPr lang="en-US" sz="900" dirty="0">
                <a:solidFill>
                  <a:srgbClr val="4178BE"/>
                </a:solidFill>
                <a:latin typeface="Helvetica Neue"/>
                <a:cs typeface="Helvetica Neue"/>
              </a:rPr>
              <a:t>ecurely manages a user’s security credentials</a:t>
            </a:r>
            <a:endParaRPr lang="en-US" sz="900" dirty="0">
              <a:solidFill>
                <a:srgbClr val="4178BE"/>
              </a:solidFill>
              <a:latin typeface="Helvetica Neue"/>
              <a:cs typeface="Helvetica Neue"/>
            </a:endParaRPr>
          </a:p>
        </p:txBody>
      </p:sp>
      <p:grpSp>
        <p:nvGrpSpPr>
          <p:cNvPr id="23" name="Group 22"/>
          <p:cNvGrpSpPr/>
          <p:nvPr/>
        </p:nvGrpSpPr>
        <p:grpSpPr>
          <a:xfrm>
            <a:off x="2909729" y="3922842"/>
            <a:ext cx="622298" cy="366324"/>
            <a:chOff x="2355638" y="5230456"/>
            <a:chExt cx="829731" cy="488432"/>
          </a:xfrm>
        </p:grpSpPr>
        <p:sp>
          <p:nvSpPr>
            <p:cNvPr id="15" name="Rectangle 14"/>
            <p:cNvSpPr/>
            <p:nvPr/>
          </p:nvSpPr>
          <p:spPr>
            <a:xfrm>
              <a:off x="2355638" y="5230456"/>
              <a:ext cx="829731" cy="488432"/>
            </a:xfrm>
            <a:prstGeom prst="rect">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2" name="Group 41"/>
            <p:cNvGrpSpPr/>
            <p:nvPr/>
          </p:nvGrpSpPr>
          <p:grpSpPr>
            <a:xfrm>
              <a:off x="2527529" y="5292997"/>
              <a:ext cx="456809" cy="320175"/>
              <a:chOff x="3053916" y="6186281"/>
              <a:chExt cx="456809" cy="320175"/>
            </a:xfrm>
          </p:grpSpPr>
          <p:sp>
            <p:nvSpPr>
              <p:cNvPr id="107" name="Rectangle 106"/>
              <p:cNvSpPr/>
              <p:nvPr/>
            </p:nvSpPr>
            <p:spPr>
              <a:xfrm>
                <a:off x="3053916" y="6272185"/>
                <a:ext cx="456809" cy="234271"/>
              </a:xfrm>
              <a:prstGeom prst="rect">
                <a:avLst/>
              </a:prstGeom>
              <a:no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3384550" y="6362700"/>
                <a:ext cx="45719" cy="45719"/>
              </a:xfrm>
              <a:prstGeom prst="ellipse">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4" name="Straight Connector 33"/>
              <p:cNvCxnSpPr/>
              <p:nvPr/>
            </p:nvCxnSpPr>
            <p:spPr>
              <a:xfrm flipV="1">
                <a:off x="3053916" y="6189456"/>
                <a:ext cx="423374" cy="82730"/>
              </a:xfrm>
              <a:prstGeom prst="line">
                <a:avLst/>
              </a:prstGeom>
              <a:ln w="12700" cmpd="sng">
                <a:solidFill>
                  <a:srgbClr val="4178BE"/>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474115" y="6186281"/>
                <a:ext cx="0" cy="82729"/>
              </a:xfrm>
              <a:prstGeom prst="line">
                <a:avLst/>
              </a:prstGeom>
              <a:ln w="19050" cmpd="sng">
                <a:solidFill>
                  <a:srgbClr val="4178BE"/>
                </a:solidFill>
              </a:ln>
              <a:effectLst/>
            </p:spPr>
            <p:style>
              <a:lnRef idx="2">
                <a:schemeClr val="accent1"/>
              </a:lnRef>
              <a:fillRef idx="0">
                <a:schemeClr val="accent1"/>
              </a:fillRef>
              <a:effectRef idx="1">
                <a:schemeClr val="accent1"/>
              </a:effectRef>
              <a:fontRef idx="minor">
                <a:schemeClr val="tx1"/>
              </a:fontRef>
            </p:style>
          </p:cxnSp>
        </p:grpSp>
      </p:grpSp>
      <p:sp>
        <p:nvSpPr>
          <p:cNvPr id="43" name="TextBox 42"/>
          <p:cNvSpPr txBox="1"/>
          <p:nvPr/>
        </p:nvSpPr>
        <p:spPr>
          <a:xfrm>
            <a:off x="3695701" y="4629150"/>
            <a:ext cx="184731" cy="300082"/>
          </a:xfrm>
          <a:prstGeom prst="rect">
            <a:avLst/>
          </a:prstGeom>
          <a:noFill/>
        </p:spPr>
        <p:txBody>
          <a:bodyPr wrap="none" rtlCol="0">
            <a:spAutoFit/>
          </a:bodyPr>
          <a:lstStyle/>
          <a:p>
            <a:endParaRPr lang="en-US" sz="1350" dirty="0" err="1">
              <a:solidFill>
                <a:srgbClr val="4178BE"/>
              </a:solidFill>
              <a:latin typeface="Helvetica Neue"/>
              <a:cs typeface="Helvetica Neue"/>
            </a:endParaRPr>
          </a:p>
        </p:txBody>
      </p:sp>
      <p:grpSp>
        <p:nvGrpSpPr>
          <p:cNvPr id="18" name="Group 17"/>
          <p:cNvGrpSpPr/>
          <p:nvPr/>
        </p:nvGrpSpPr>
        <p:grpSpPr>
          <a:xfrm>
            <a:off x="2903622" y="3406089"/>
            <a:ext cx="622298" cy="366324"/>
            <a:chOff x="2347495" y="4541452"/>
            <a:chExt cx="829731" cy="488432"/>
          </a:xfrm>
        </p:grpSpPr>
        <p:sp>
          <p:nvSpPr>
            <p:cNvPr id="105" name="Rectangle 104"/>
            <p:cNvSpPr/>
            <p:nvPr/>
          </p:nvSpPr>
          <p:spPr>
            <a:xfrm>
              <a:off x="2347495" y="4541452"/>
              <a:ext cx="829731" cy="488432"/>
            </a:xfrm>
            <a:prstGeom prst="rect">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 name="Group 13"/>
            <p:cNvGrpSpPr/>
            <p:nvPr/>
          </p:nvGrpSpPr>
          <p:grpSpPr>
            <a:xfrm>
              <a:off x="2427227" y="4614676"/>
              <a:ext cx="678402" cy="349574"/>
              <a:chOff x="2464564" y="4996544"/>
              <a:chExt cx="678402" cy="349574"/>
            </a:xfrm>
          </p:grpSpPr>
          <p:sp>
            <p:nvSpPr>
              <p:cNvPr id="6" name="Rectangle 5"/>
              <p:cNvSpPr/>
              <p:nvPr/>
            </p:nvSpPr>
            <p:spPr>
              <a:xfrm>
                <a:off x="2464564" y="4996544"/>
                <a:ext cx="678402" cy="349574"/>
              </a:xfrm>
              <a:prstGeom prst="rect">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4178BE"/>
                  </a:solidFill>
                  <a:latin typeface="Courier"/>
                  <a:cs typeface="Courier"/>
                </a:endParaRPr>
              </a:p>
            </p:txBody>
          </p:sp>
          <p:sp>
            <p:nvSpPr>
              <p:cNvPr id="9" name="Oval 8"/>
              <p:cNvSpPr/>
              <p:nvPr/>
            </p:nvSpPr>
            <p:spPr>
              <a:xfrm>
                <a:off x="2513181" y="5061485"/>
                <a:ext cx="247501" cy="239902"/>
              </a:xfrm>
              <a:prstGeom prst="ellipse">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2495127" y="5001091"/>
                <a:ext cx="265968" cy="338554"/>
              </a:xfrm>
              <a:prstGeom prst="rect">
                <a:avLst/>
              </a:prstGeom>
              <a:noFill/>
            </p:spPr>
            <p:txBody>
              <a:bodyPr wrap="square" rtlCol="0">
                <a:spAutoFit/>
              </a:bodyPr>
              <a:lstStyle/>
              <a:p>
                <a:r>
                  <a:rPr lang="en-US" sz="1050" b="1" dirty="0" err="1">
                    <a:solidFill>
                      <a:srgbClr val="4178BE"/>
                    </a:solidFill>
                    <a:latin typeface="Courier"/>
                    <a:cs typeface="Courier"/>
                  </a:rPr>
                  <a:t>i</a:t>
                </a:r>
                <a:endParaRPr lang="en-US" sz="1050" b="1" dirty="0">
                  <a:solidFill>
                    <a:srgbClr val="4178BE"/>
                  </a:solidFill>
                  <a:latin typeface="Courier"/>
                  <a:cs typeface="Courier"/>
                </a:endParaRPr>
              </a:p>
            </p:txBody>
          </p:sp>
          <p:pic>
            <p:nvPicPr>
              <p:cNvPr id="45" name="Picture 44"/>
              <p:cNvPicPr>
                <a:picLocks noChangeAspect="1"/>
              </p:cNvPicPr>
              <p:nvPr/>
            </p:nvPicPr>
            <p:blipFill>
              <a:blip r:embed="rId3">
                <a:duotone>
                  <a:schemeClr val="accent2">
                    <a:shade val="45000"/>
                    <a:satMod val="135000"/>
                  </a:schemeClr>
                  <a:prstClr val="white"/>
                </a:duotone>
              </a:blip>
              <a:stretch>
                <a:fillRect/>
              </a:stretch>
            </p:blipFill>
            <p:spPr>
              <a:xfrm>
                <a:off x="2828431" y="5049111"/>
                <a:ext cx="211434" cy="247012"/>
              </a:xfrm>
              <a:prstGeom prst="rect">
                <a:avLst/>
              </a:prstGeom>
            </p:spPr>
          </p:pic>
        </p:grpSp>
      </p:grpSp>
      <p:grpSp>
        <p:nvGrpSpPr>
          <p:cNvPr id="13" name="Group 12"/>
          <p:cNvGrpSpPr/>
          <p:nvPr/>
        </p:nvGrpSpPr>
        <p:grpSpPr>
          <a:xfrm>
            <a:off x="1461915" y="4439595"/>
            <a:ext cx="945953" cy="385644"/>
            <a:chOff x="425220" y="5919460"/>
            <a:chExt cx="1261270" cy="514192"/>
          </a:xfrm>
        </p:grpSpPr>
        <p:sp>
          <p:nvSpPr>
            <p:cNvPr id="90" name="Rounded Rectangle 89"/>
            <p:cNvSpPr/>
            <p:nvPr/>
          </p:nvSpPr>
          <p:spPr>
            <a:xfrm>
              <a:off x="442562" y="5919460"/>
              <a:ext cx="1226586" cy="48843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000000"/>
                </a:solidFill>
                <a:latin typeface="Helvetica Neue"/>
                <a:cs typeface="Helvetica Neue"/>
              </a:endParaRPr>
            </a:p>
          </p:txBody>
        </p:sp>
        <p:sp>
          <p:nvSpPr>
            <p:cNvPr id="91" name="TextBox 90"/>
            <p:cNvSpPr txBox="1"/>
            <p:nvPr/>
          </p:nvSpPr>
          <p:spPr>
            <a:xfrm>
              <a:off x="425220" y="5941209"/>
              <a:ext cx="1261270" cy="492443"/>
            </a:xfrm>
            <a:prstGeom prst="rect">
              <a:avLst/>
            </a:prstGeom>
            <a:noFill/>
          </p:spPr>
          <p:txBody>
            <a:bodyPr wrap="square" rtlCol="0">
              <a:spAutoFit/>
            </a:bodyPr>
            <a:lstStyle/>
            <a:p>
              <a:pPr algn="ctr"/>
              <a:r>
                <a:rPr lang="en-US" sz="900" dirty="0">
                  <a:solidFill>
                    <a:srgbClr val="000000"/>
                  </a:solidFill>
                  <a:latin typeface="Helvetica Neue"/>
                  <a:cs typeface="Helvetica Neue"/>
                </a:rPr>
                <a:t>Systems Integration</a:t>
              </a:r>
              <a:endParaRPr lang="en-US" sz="900" dirty="0">
                <a:solidFill>
                  <a:srgbClr val="000000"/>
                </a:solidFill>
                <a:latin typeface="Helvetica Neue"/>
                <a:cs typeface="Helvetica Neue"/>
              </a:endParaRPr>
            </a:p>
          </p:txBody>
        </p:sp>
      </p:grpSp>
      <p:sp>
        <p:nvSpPr>
          <p:cNvPr id="92" name="TextBox 91"/>
          <p:cNvSpPr txBox="1"/>
          <p:nvPr/>
        </p:nvSpPr>
        <p:spPr>
          <a:xfrm>
            <a:off x="3746222" y="4460708"/>
            <a:ext cx="3788982" cy="369332"/>
          </a:xfrm>
          <a:prstGeom prst="rect">
            <a:avLst/>
          </a:prstGeom>
          <a:noFill/>
        </p:spPr>
        <p:txBody>
          <a:bodyPr wrap="square" rtlCol="0">
            <a:spAutoFit/>
          </a:bodyPr>
          <a:lstStyle/>
          <a:p>
            <a:r>
              <a:rPr lang="en-US" sz="900" dirty="0">
                <a:solidFill>
                  <a:srgbClr val="4178BE"/>
                </a:solidFill>
                <a:latin typeface="Helvetica Neue"/>
                <a:cs typeface="Helvetica Neue"/>
              </a:rPr>
              <a:t>r</a:t>
            </a:r>
            <a:r>
              <a:rPr lang="en-US" sz="900" dirty="0">
                <a:solidFill>
                  <a:srgbClr val="4178BE"/>
                </a:solidFill>
                <a:latin typeface="Helvetica Neue"/>
                <a:cs typeface="Helvetica Neue"/>
              </a:rPr>
              <a:t>esponsible for integrating Blockchain bi-directionally with external systems.  Not part of Blockchain, but used with it.</a:t>
            </a:r>
            <a:endParaRPr lang="en-US" sz="900" dirty="0">
              <a:solidFill>
                <a:srgbClr val="4178BE"/>
              </a:solidFill>
              <a:latin typeface="Helvetica Neue"/>
              <a:cs typeface="Helvetica Neue"/>
            </a:endParaRPr>
          </a:p>
        </p:txBody>
      </p:sp>
      <p:grpSp>
        <p:nvGrpSpPr>
          <p:cNvPr id="21" name="Group 20"/>
          <p:cNvGrpSpPr/>
          <p:nvPr/>
        </p:nvGrpSpPr>
        <p:grpSpPr>
          <a:xfrm>
            <a:off x="2910611" y="4455907"/>
            <a:ext cx="622298" cy="366324"/>
            <a:chOff x="2356814" y="5941209"/>
            <a:chExt cx="829731" cy="488432"/>
          </a:xfrm>
        </p:grpSpPr>
        <p:sp>
          <p:nvSpPr>
            <p:cNvPr id="101" name="Rectangle 100"/>
            <p:cNvSpPr/>
            <p:nvPr/>
          </p:nvSpPr>
          <p:spPr>
            <a:xfrm>
              <a:off x="2356814" y="5941209"/>
              <a:ext cx="829731" cy="488432"/>
            </a:xfrm>
            <a:prstGeom prst="rect">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Left-Right Arrow 15"/>
            <p:cNvSpPr/>
            <p:nvPr/>
          </p:nvSpPr>
          <p:spPr>
            <a:xfrm>
              <a:off x="2519522" y="6062748"/>
              <a:ext cx="527297" cy="245510"/>
            </a:xfrm>
            <a:prstGeom prst="leftRightArrow">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170227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84806" y="1063854"/>
            <a:ext cx="294969" cy="438150"/>
          </a:xfrm>
          <a:prstGeom prst="rect">
            <a:avLst/>
          </a:prstGeom>
          <a:effectLst/>
        </p:spPr>
      </p:pic>
      <p:cxnSp>
        <p:nvCxnSpPr>
          <p:cNvPr id="69" name="Elbow Connector 68"/>
          <p:cNvCxnSpPr>
            <a:stCxn id="3" idx="2"/>
            <a:endCxn id="7" idx="1"/>
          </p:cNvCxnSpPr>
          <p:nvPr/>
        </p:nvCxnSpPr>
        <p:spPr>
          <a:xfrm rot="16200000" flipH="1">
            <a:off x="3159046" y="1675248"/>
            <a:ext cx="1192791" cy="846301"/>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7" name="Elbow Connector 76"/>
          <p:cNvCxnSpPr/>
          <p:nvPr/>
        </p:nvCxnSpPr>
        <p:spPr>
          <a:xfrm rot="5400000">
            <a:off x="3398396" y="2859557"/>
            <a:ext cx="951880" cy="1202933"/>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 name="Magnetic Disk 5"/>
          <p:cNvSpPr/>
          <p:nvPr/>
        </p:nvSpPr>
        <p:spPr>
          <a:xfrm>
            <a:off x="2808876" y="3974133"/>
            <a:ext cx="927986" cy="542925"/>
          </a:xfrm>
          <a:prstGeom prst="flowChartMagneticDisk">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latin typeface="Calibri"/>
                <a:cs typeface="Calibri"/>
              </a:rPr>
              <a:t>World/Ledger state</a:t>
            </a:r>
            <a:endParaRPr lang="en-US" sz="900" dirty="0">
              <a:solidFill>
                <a:schemeClr val="tx1"/>
              </a:solidFill>
              <a:latin typeface="Calibri"/>
              <a:cs typeface="Calibri"/>
            </a:endParaRPr>
          </a:p>
        </p:txBody>
      </p:sp>
      <p:sp>
        <p:nvSpPr>
          <p:cNvPr id="5" name="Double Wave 4"/>
          <p:cNvSpPr/>
          <p:nvPr/>
        </p:nvSpPr>
        <p:spPr>
          <a:xfrm>
            <a:off x="3978326" y="3843164"/>
            <a:ext cx="2305050" cy="804863"/>
          </a:xfrm>
          <a:prstGeom prst="doubleWav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latin typeface="Calibri"/>
              <a:cs typeface="Calibri"/>
            </a:endParaRPr>
          </a:p>
        </p:txBody>
      </p:sp>
      <p:sp>
        <p:nvSpPr>
          <p:cNvPr id="45" name="TextBox 44"/>
          <p:cNvSpPr txBox="1"/>
          <p:nvPr/>
        </p:nvSpPr>
        <p:spPr>
          <a:xfrm>
            <a:off x="5630487" y="4418846"/>
            <a:ext cx="688009" cy="230832"/>
          </a:xfrm>
          <a:prstGeom prst="rect">
            <a:avLst/>
          </a:prstGeom>
          <a:noFill/>
          <a:effectLst/>
        </p:spPr>
        <p:txBody>
          <a:bodyPr wrap="none" rtlCol="0">
            <a:spAutoFit/>
          </a:bodyPr>
          <a:lstStyle/>
          <a:p>
            <a:r>
              <a:rPr lang="en-US" sz="900" dirty="0">
                <a:latin typeface="Calibri"/>
                <a:cs typeface="Calibri"/>
              </a:rPr>
              <a:t>B</a:t>
            </a:r>
            <a:r>
              <a:rPr lang="en-US" sz="900" dirty="0">
                <a:latin typeface="Calibri"/>
                <a:cs typeface="Calibri"/>
              </a:rPr>
              <a:t>lockchain</a:t>
            </a:r>
            <a:endParaRPr lang="en-US" sz="900" dirty="0">
              <a:latin typeface="Calibri"/>
              <a:cs typeface="Calibri"/>
            </a:endParaRPr>
          </a:p>
        </p:txBody>
      </p:sp>
      <p:sp>
        <p:nvSpPr>
          <p:cNvPr id="47" name="Multidocument 46"/>
          <p:cNvSpPr/>
          <p:nvPr/>
        </p:nvSpPr>
        <p:spPr>
          <a:xfrm>
            <a:off x="4045001" y="4131295"/>
            <a:ext cx="266700" cy="290513"/>
          </a:xfrm>
          <a:prstGeom prst="flowChartMultidocumen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48" name="Multidocument 47"/>
          <p:cNvSpPr/>
          <p:nvPr/>
        </p:nvSpPr>
        <p:spPr>
          <a:xfrm>
            <a:off x="4409006" y="4131295"/>
            <a:ext cx="266700" cy="290513"/>
          </a:xfrm>
          <a:prstGeom prst="flowChartMultidocumen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49" name="Multidocument 48"/>
          <p:cNvSpPr/>
          <p:nvPr/>
        </p:nvSpPr>
        <p:spPr>
          <a:xfrm>
            <a:off x="5137016" y="4131295"/>
            <a:ext cx="266700" cy="290513"/>
          </a:xfrm>
          <a:prstGeom prst="flowChartMultidocumen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50" name="Multidocument 49"/>
          <p:cNvSpPr/>
          <p:nvPr/>
        </p:nvSpPr>
        <p:spPr>
          <a:xfrm>
            <a:off x="4773011" y="4131295"/>
            <a:ext cx="266700" cy="290513"/>
          </a:xfrm>
          <a:prstGeom prst="flowChartMultidocumen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51" name="TextBox 50"/>
          <p:cNvSpPr txBox="1"/>
          <p:nvPr/>
        </p:nvSpPr>
        <p:spPr>
          <a:xfrm>
            <a:off x="3979027" y="3926508"/>
            <a:ext cx="434734" cy="230832"/>
          </a:xfrm>
          <a:prstGeom prst="rect">
            <a:avLst/>
          </a:prstGeom>
          <a:noFill/>
          <a:effectLst/>
        </p:spPr>
        <p:txBody>
          <a:bodyPr wrap="none" rtlCol="0">
            <a:spAutoFit/>
          </a:bodyPr>
          <a:lstStyle/>
          <a:p>
            <a:r>
              <a:rPr lang="en-US" sz="900" dirty="0">
                <a:latin typeface="Calibri"/>
                <a:cs typeface="Calibri"/>
              </a:rPr>
              <a:t>block</a:t>
            </a:r>
            <a:endParaRPr lang="en-US" sz="900" dirty="0">
              <a:latin typeface="Calibri"/>
              <a:cs typeface="Calibri"/>
            </a:endParaRPr>
          </a:p>
        </p:txBody>
      </p:sp>
      <p:sp>
        <p:nvSpPr>
          <p:cNvPr id="52" name="TextBox 51"/>
          <p:cNvSpPr txBox="1"/>
          <p:nvPr/>
        </p:nvSpPr>
        <p:spPr>
          <a:xfrm>
            <a:off x="4311701" y="3926508"/>
            <a:ext cx="434734" cy="230832"/>
          </a:xfrm>
          <a:prstGeom prst="rect">
            <a:avLst/>
          </a:prstGeom>
          <a:noFill/>
          <a:effectLst/>
        </p:spPr>
        <p:txBody>
          <a:bodyPr wrap="none" rtlCol="0">
            <a:spAutoFit/>
          </a:bodyPr>
          <a:lstStyle/>
          <a:p>
            <a:r>
              <a:rPr lang="en-US" sz="900" dirty="0">
                <a:latin typeface="Calibri"/>
                <a:cs typeface="Calibri"/>
              </a:rPr>
              <a:t>block</a:t>
            </a:r>
            <a:endParaRPr lang="en-US" sz="900" dirty="0">
              <a:latin typeface="Calibri"/>
              <a:cs typeface="Calibri"/>
            </a:endParaRPr>
          </a:p>
        </p:txBody>
      </p:sp>
      <p:sp>
        <p:nvSpPr>
          <p:cNvPr id="53" name="TextBox 52"/>
          <p:cNvSpPr txBox="1"/>
          <p:nvPr/>
        </p:nvSpPr>
        <p:spPr>
          <a:xfrm>
            <a:off x="4699462" y="3926508"/>
            <a:ext cx="434734" cy="230832"/>
          </a:xfrm>
          <a:prstGeom prst="rect">
            <a:avLst/>
          </a:prstGeom>
          <a:noFill/>
          <a:effectLst/>
        </p:spPr>
        <p:txBody>
          <a:bodyPr wrap="none" rtlCol="0">
            <a:spAutoFit/>
          </a:bodyPr>
          <a:lstStyle/>
          <a:p>
            <a:r>
              <a:rPr lang="en-US" sz="900" dirty="0">
                <a:latin typeface="Calibri"/>
                <a:cs typeface="Calibri"/>
              </a:rPr>
              <a:t>block</a:t>
            </a:r>
            <a:endParaRPr lang="en-US" sz="900" dirty="0">
              <a:latin typeface="Calibri"/>
              <a:cs typeface="Calibri"/>
            </a:endParaRPr>
          </a:p>
        </p:txBody>
      </p:sp>
      <p:sp>
        <p:nvSpPr>
          <p:cNvPr id="55" name="TextBox 54"/>
          <p:cNvSpPr txBox="1"/>
          <p:nvPr/>
        </p:nvSpPr>
        <p:spPr>
          <a:xfrm>
            <a:off x="5087222" y="3926508"/>
            <a:ext cx="434734" cy="230832"/>
          </a:xfrm>
          <a:prstGeom prst="rect">
            <a:avLst/>
          </a:prstGeom>
          <a:noFill/>
          <a:effectLst/>
        </p:spPr>
        <p:txBody>
          <a:bodyPr wrap="none" rtlCol="0">
            <a:spAutoFit/>
          </a:bodyPr>
          <a:lstStyle/>
          <a:p>
            <a:r>
              <a:rPr lang="en-US" sz="900" dirty="0">
                <a:latin typeface="Calibri"/>
                <a:cs typeface="Calibri"/>
              </a:rPr>
              <a:t>block</a:t>
            </a:r>
            <a:endParaRPr lang="en-US" sz="900" dirty="0">
              <a:latin typeface="Calibri"/>
              <a:cs typeface="Calibri"/>
            </a:endParaRPr>
          </a:p>
        </p:txBody>
      </p:sp>
      <p:sp>
        <p:nvSpPr>
          <p:cNvPr id="56" name="TextBox 55"/>
          <p:cNvSpPr txBox="1"/>
          <p:nvPr/>
        </p:nvSpPr>
        <p:spPr>
          <a:xfrm>
            <a:off x="4023888" y="4171777"/>
            <a:ext cx="333746" cy="230832"/>
          </a:xfrm>
          <a:prstGeom prst="rect">
            <a:avLst/>
          </a:prstGeom>
          <a:noFill/>
          <a:effectLst/>
        </p:spPr>
        <p:txBody>
          <a:bodyPr wrap="none" rtlCol="0">
            <a:spAutoFit/>
          </a:bodyPr>
          <a:lstStyle/>
          <a:p>
            <a:r>
              <a:rPr lang="en-US" sz="900" dirty="0">
                <a:latin typeface="Calibri"/>
                <a:cs typeface="Calibri"/>
              </a:rPr>
              <a:t>txn</a:t>
            </a:r>
            <a:endParaRPr lang="en-US" sz="900" dirty="0">
              <a:latin typeface="Calibri"/>
              <a:cs typeface="Calibri"/>
            </a:endParaRPr>
          </a:p>
        </p:txBody>
      </p:sp>
      <p:sp>
        <p:nvSpPr>
          <p:cNvPr id="57" name="TextBox 56"/>
          <p:cNvSpPr txBox="1"/>
          <p:nvPr/>
        </p:nvSpPr>
        <p:spPr>
          <a:xfrm>
            <a:off x="4383562" y="4171777"/>
            <a:ext cx="333746" cy="230832"/>
          </a:xfrm>
          <a:prstGeom prst="rect">
            <a:avLst/>
          </a:prstGeom>
          <a:noFill/>
          <a:effectLst/>
        </p:spPr>
        <p:txBody>
          <a:bodyPr wrap="none" rtlCol="0">
            <a:spAutoFit/>
          </a:bodyPr>
          <a:lstStyle/>
          <a:p>
            <a:r>
              <a:rPr lang="en-US" sz="900" dirty="0">
                <a:latin typeface="Calibri"/>
                <a:cs typeface="Calibri"/>
              </a:rPr>
              <a:t>txn</a:t>
            </a:r>
            <a:endParaRPr lang="en-US" sz="900" dirty="0">
              <a:latin typeface="Calibri"/>
              <a:cs typeface="Calibri"/>
            </a:endParaRPr>
          </a:p>
        </p:txBody>
      </p:sp>
      <p:sp>
        <p:nvSpPr>
          <p:cNvPr id="58" name="TextBox 57"/>
          <p:cNvSpPr txBox="1"/>
          <p:nvPr/>
        </p:nvSpPr>
        <p:spPr>
          <a:xfrm>
            <a:off x="4743237" y="4171777"/>
            <a:ext cx="333746" cy="230832"/>
          </a:xfrm>
          <a:prstGeom prst="rect">
            <a:avLst/>
          </a:prstGeom>
          <a:noFill/>
          <a:effectLst/>
        </p:spPr>
        <p:txBody>
          <a:bodyPr wrap="none" rtlCol="0">
            <a:spAutoFit/>
          </a:bodyPr>
          <a:lstStyle/>
          <a:p>
            <a:r>
              <a:rPr lang="en-US" sz="900" dirty="0">
                <a:latin typeface="Calibri"/>
                <a:cs typeface="Calibri"/>
              </a:rPr>
              <a:t>txn</a:t>
            </a:r>
            <a:endParaRPr lang="en-US" sz="900" dirty="0">
              <a:latin typeface="Calibri"/>
              <a:cs typeface="Calibri"/>
            </a:endParaRPr>
          </a:p>
        </p:txBody>
      </p:sp>
      <p:sp>
        <p:nvSpPr>
          <p:cNvPr id="60" name="TextBox 59"/>
          <p:cNvSpPr txBox="1"/>
          <p:nvPr/>
        </p:nvSpPr>
        <p:spPr>
          <a:xfrm>
            <a:off x="5102912" y="4171777"/>
            <a:ext cx="333746" cy="230832"/>
          </a:xfrm>
          <a:prstGeom prst="rect">
            <a:avLst/>
          </a:prstGeom>
          <a:noFill/>
          <a:effectLst/>
        </p:spPr>
        <p:txBody>
          <a:bodyPr wrap="none" rtlCol="0">
            <a:spAutoFit/>
          </a:bodyPr>
          <a:lstStyle/>
          <a:p>
            <a:r>
              <a:rPr lang="en-US" sz="900" dirty="0">
                <a:latin typeface="Calibri"/>
                <a:cs typeface="Calibri"/>
              </a:rPr>
              <a:t>txn</a:t>
            </a:r>
            <a:endParaRPr lang="en-US" sz="900" dirty="0">
              <a:latin typeface="Calibri"/>
              <a:cs typeface="Calibri"/>
            </a:endParaRPr>
          </a:p>
        </p:txBody>
      </p:sp>
      <p:sp>
        <p:nvSpPr>
          <p:cNvPr id="75" name="TextBox 74"/>
          <p:cNvSpPr txBox="1"/>
          <p:nvPr/>
        </p:nvSpPr>
        <p:spPr>
          <a:xfrm>
            <a:off x="5420305" y="3957613"/>
            <a:ext cx="397866" cy="461665"/>
          </a:xfrm>
          <a:prstGeom prst="rect">
            <a:avLst/>
          </a:prstGeom>
          <a:noFill/>
          <a:effectLst/>
        </p:spPr>
        <p:txBody>
          <a:bodyPr wrap="none" rtlCol="0">
            <a:spAutoFit/>
          </a:bodyPr>
          <a:lstStyle/>
          <a:p>
            <a:r>
              <a:rPr lang="en-US" sz="2400" dirty="0">
                <a:latin typeface="Calibri"/>
                <a:cs typeface="Calibri"/>
              </a:rPr>
              <a:t>…</a:t>
            </a:r>
            <a:endParaRPr lang="en-US" sz="2400" dirty="0">
              <a:latin typeface="Calibri"/>
              <a:cs typeface="Calibri"/>
            </a:endParaRPr>
          </a:p>
        </p:txBody>
      </p:sp>
      <p:sp>
        <p:nvSpPr>
          <p:cNvPr id="131" name="Rectangle 130"/>
          <p:cNvSpPr/>
          <p:nvPr/>
        </p:nvSpPr>
        <p:spPr>
          <a:xfrm>
            <a:off x="2661373" y="3694761"/>
            <a:ext cx="3832359" cy="1092048"/>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33" name="TextBox 132"/>
          <p:cNvSpPr txBox="1"/>
          <p:nvPr/>
        </p:nvSpPr>
        <p:spPr>
          <a:xfrm>
            <a:off x="6013902" y="3689418"/>
            <a:ext cx="503664" cy="230832"/>
          </a:xfrm>
          <a:prstGeom prst="rect">
            <a:avLst/>
          </a:prstGeom>
          <a:noFill/>
          <a:effectLst/>
        </p:spPr>
        <p:txBody>
          <a:bodyPr wrap="none" rtlCol="0">
            <a:spAutoFit/>
          </a:bodyPr>
          <a:lstStyle/>
          <a:p>
            <a:r>
              <a:rPr lang="en-US" sz="900" dirty="0">
                <a:latin typeface="Calibri"/>
                <a:cs typeface="Calibri"/>
              </a:rPr>
              <a:t>Ledger</a:t>
            </a:r>
            <a:endParaRPr lang="en-US" sz="900" dirty="0">
              <a:latin typeface="Calibri"/>
              <a:cs typeface="Calibri"/>
            </a:endParaRPr>
          </a:p>
        </p:txBody>
      </p:sp>
      <p:sp>
        <p:nvSpPr>
          <p:cNvPr id="134" name="Oval 133"/>
          <p:cNvSpPr/>
          <p:nvPr/>
        </p:nvSpPr>
        <p:spPr>
          <a:xfrm>
            <a:off x="3238580" y="3673442"/>
            <a:ext cx="34289" cy="34289"/>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38" name="Oval 137"/>
          <p:cNvSpPr/>
          <p:nvPr/>
        </p:nvSpPr>
        <p:spPr>
          <a:xfrm>
            <a:off x="6023835" y="3673545"/>
            <a:ext cx="34289" cy="34289"/>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4" name="TextBox 13"/>
          <p:cNvSpPr txBox="1"/>
          <p:nvPr/>
        </p:nvSpPr>
        <p:spPr>
          <a:xfrm>
            <a:off x="6965445" y="4389426"/>
            <a:ext cx="966135" cy="507831"/>
          </a:xfrm>
          <a:prstGeom prst="rect">
            <a:avLst/>
          </a:prstGeom>
          <a:noFill/>
          <a:effectLst/>
        </p:spPr>
        <p:txBody>
          <a:bodyPr wrap="square" rtlCol="0">
            <a:spAutoFit/>
          </a:bodyPr>
          <a:lstStyle/>
          <a:p>
            <a:r>
              <a:rPr lang="en-US" sz="900" dirty="0">
                <a:latin typeface="Calibri"/>
                <a:cs typeface="Calibri"/>
              </a:rPr>
              <a:t>* Smart Contract implemented using chain code</a:t>
            </a:r>
            <a:endParaRPr lang="en-US" sz="900" dirty="0">
              <a:latin typeface="Calibri"/>
              <a:cs typeface="Calibri"/>
            </a:endParaRPr>
          </a:p>
        </p:txBody>
      </p:sp>
      <p:sp>
        <p:nvSpPr>
          <p:cNvPr id="4" name="TextBox 3"/>
          <p:cNvSpPr txBox="1"/>
          <p:nvPr/>
        </p:nvSpPr>
        <p:spPr>
          <a:xfrm>
            <a:off x="2543052" y="839812"/>
            <a:ext cx="713657" cy="369332"/>
          </a:xfrm>
          <a:prstGeom prst="rect">
            <a:avLst/>
          </a:prstGeom>
          <a:noFill/>
          <a:effectLst/>
        </p:spPr>
        <p:txBody>
          <a:bodyPr wrap="none" rtlCol="0">
            <a:spAutoFit/>
          </a:bodyPr>
          <a:lstStyle/>
          <a:p>
            <a:r>
              <a:rPr lang="en-US" sz="900" dirty="0">
                <a:latin typeface="Calibri"/>
                <a:cs typeface="Calibri"/>
              </a:rPr>
              <a:t>Blockchain </a:t>
            </a:r>
          </a:p>
          <a:p>
            <a:r>
              <a:rPr lang="en-US" sz="900" dirty="0">
                <a:latin typeface="Calibri"/>
                <a:cs typeface="Calibri"/>
              </a:rPr>
              <a:t>developer</a:t>
            </a:r>
            <a:endParaRPr lang="en-US" sz="900" dirty="0">
              <a:latin typeface="Calibri"/>
              <a:cs typeface="Calibri"/>
            </a:endParaRPr>
          </a:p>
        </p:txBody>
      </p:sp>
      <p:sp>
        <p:nvSpPr>
          <p:cNvPr id="40" name="TextBox 39"/>
          <p:cNvSpPr txBox="1"/>
          <p:nvPr/>
        </p:nvSpPr>
        <p:spPr>
          <a:xfrm>
            <a:off x="3590961" y="3229574"/>
            <a:ext cx="611065" cy="230832"/>
          </a:xfrm>
          <a:prstGeom prst="rect">
            <a:avLst/>
          </a:prstGeom>
          <a:noFill/>
          <a:effectLst/>
        </p:spPr>
        <p:txBody>
          <a:bodyPr wrap="none" rtlCol="0">
            <a:spAutoFit/>
          </a:bodyPr>
          <a:lstStyle/>
          <a:p>
            <a:r>
              <a:rPr lang="en-US" sz="900" dirty="0">
                <a:latin typeface="Calibri"/>
                <a:cs typeface="Calibri"/>
              </a:rPr>
              <a:t>g</a:t>
            </a:r>
            <a:r>
              <a:rPr lang="en-US" sz="900" dirty="0">
                <a:latin typeface="Calibri"/>
                <a:cs typeface="Calibri"/>
              </a:rPr>
              <a:t>ets/sets</a:t>
            </a:r>
            <a:endParaRPr lang="en-US" sz="900" dirty="0">
              <a:latin typeface="Calibri"/>
              <a:cs typeface="Calibri"/>
            </a:endParaRPr>
          </a:p>
        </p:txBody>
      </p:sp>
      <p:cxnSp>
        <p:nvCxnSpPr>
          <p:cNvPr id="42" name="Straight Arrow Connector 41"/>
          <p:cNvCxnSpPr>
            <a:stCxn id="41" idx="2"/>
            <a:endCxn id="7" idx="0"/>
          </p:cNvCxnSpPr>
          <p:nvPr/>
        </p:nvCxnSpPr>
        <p:spPr>
          <a:xfrm>
            <a:off x="4457818" y="1555862"/>
            <a:ext cx="17984" cy="81147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471058" y="1828771"/>
            <a:ext cx="542136" cy="230832"/>
          </a:xfrm>
          <a:prstGeom prst="rect">
            <a:avLst/>
          </a:prstGeom>
          <a:noFill/>
          <a:effectLst/>
        </p:spPr>
        <p:txBody>
          <a:bodyPr wrap="none" rtlCol="0">
            <a:spAutoFit/>
          </a:bodyPr>
          <a:lstStyle/>
          <a:p>
            <a:r>
              <a:rPr lang="en-US" sz="900" dirty="0">
                <a:latin typeface="Calibri"/>
                <a:cs typeface="Calibri"/>
              </a:rPr>
              <a:t>invokes</a:t>
            </a:r>
            <a:endParaRPr lang="en-US" sz="900" dirty="0">
              <a:latin typeface="Calibri"/>
              <a:cs typeface="Calibri"/>
            </a:endParaRPr>
          </a:p>
        </p:txBody>
      </p:sp>
      <p:sp>
        <p:nvSpPr>
          <p:cNvPr id="72" name="TextBox 71"/>
          <p:cNvSpPr txBox="1"/>
          <p:nvPr/>
        </p:nvSpPr>
        <p:spPr>
          <a:xfrm>
            <a:off x="2720419" y="1839456"/>
            <a:ext cx="607859" cy="230832"/>
          </a:xfrm>
          <a:prstGeom prst="rect">
            <a:avLst/>
          </a:prstGeom>
          <a:noFill/>
          <a:effectLst/>
        </p:spPr>
        <p:txBody>
          <a:bodyPr wrap="none" rtlCol="0">
            <a:spAutoFit/>
          </a:bodyPr>
          <a:lstStyle/>
          <a:p>
            <a:r>
              <a:rPr lang="en-US" sz="900" dirty="0">
                <a:latin typeface="Calibri"/>
                <a:cs typeface="Calibri"/>
              </a:rPr>
              <a:t>develops</a:t>
            </a:r>
            <a:endParaRPr lang="en-US" sz="900" dirty="0">
              <a:latin typeface="Calibri"/>
              <a:cs typeface="Calibri"/>
            </a:endParaRPr>
          </a:p>
        </p:txBody>
      </p:sp>
      <p:sp>
        <p:nvSpPr>
          <p:cNvPr id="73" name="TextBox 72"/>
          <p:cNvSpPr txBox="1"/>
          <p:nvPr/>
        </p:nvSpPr>
        <p:spPr>
          <a:xfrm>
            <a:off x="3457662" y="1063854"/>
            <a:ext cx="607859" cy="230832"/>
          </a:xfrm>
          <a:prstGeom prst="rect">
            <a:avLst/>
          </a:prstGeom>
          <a:noFill/>
          <a:effectLst/>
        </p:spPr>
        <p:txBody>
          <a:bodyPr wrap="none" rtlCol="0">
            <a:spAutoFit/>
          </a:bodyPr>
          <a:lstStyle/>
          <a:p>
            <a:r>
              <a:rPr lang="en-US" sz="900" dirty="0">
                <a:latin typeface="Calibri"/>
                <a:cs typeface="Calibri"/>
              </a:rPr>
              <a:t>develops</a:t>
            </a:r>
            <a:endParaRPr lang="en-US" sz="900" dirty="0">
              <a:latin typeface="Calibri"/>
              <a:cs typeface="Calibri"/>
            </a:endParaRPr>
          </a:p>
        </p:txBody>
      </p:sp>
      <p:sp>
        <p:nvSpPr>
          <p:cNvPr id="78" name="TextBox 77"/>
          <p:cNvSpPr txBox="1"/>
          <p:nvPr/>
        </p:nvSpPr>
        <p:spPr>
          <a:xfrm>
            <a:off x="4571319" y="3095817"/>
            <a:ext cx="908177" cy="369332"/>
          </a:xfrm>
          <a:prstGeom prst="rect">
            <a:avLst/>
          </a:prstGeom>
          <a:noFill/>
          <a:effectLst/>
        </p:spPr>
        <p:txBody>
          <a:bodyPr wrap="square" rtlCol="0">
            <a:spAutoFit/>
          </a:bodyPr>
          <a:lstStyle/>
          <a:p>
            <a:r>
              <a:rPr lang="en-US" sz="900" dirty="0">
                <a:latin typeface="Calibri"/>
                <a:cs typeface="Calibri"/>
              </a:rPr>
              <a:t>e</a:t>
            </a:r>
            <a:r>
              <a:rPr lang="en-US" sz="900" dirty="0">
                <a:latin typeface="Calibri"/>
                <a:cs typeface="Calibri"/>
              </a:rPr>
              <a:t>ach invoke recorded</a:t>
            </a:r>
            <a:endParaRPr lang="en-US" sz="900" dirty="0">
              <a:latin typeface="Calibri"/>
              <a:cs typeface="Calibri"/>
            </a:endParaRPr>
          </a:p>
        </p:txBody>
      </p:sp>
      <p:sp>
        <p:nvSpPr>
          <p:cNvPr id="64" name="TextBox 63"/>
          <p:cNvSpPr txBox="1"/>
          <p:nvPr/>
        </p:nvSpPr>
        <p:spPr>
          <a:xfrm>
            <a:off x="4175500" y="2453322"/>
            <a:ext cx="242374" cy="230832"/>
          </a:xfrm>
          <a:prstGeom prst="rect">
            <a:avLst/>
          </a:prstGeom>
          <a:noFill/>
          <a:effectLst/>
        </p:spPr>
        <p:txBody>
          <a:bodyPr wrap="none" rtlCol="0">
            <a:spAutoFit/>
          </a:bodyPr>
          <a:lstStyle/>
          <a:p>
            <a:r>
              <a:rPr lang="en-US" sz="900" dirty="0">
                <a:latin typeface="Calibri"/>
                <a:cs typeface="Calibri"/>
              </a:rPr>
              <a:t>*</a:t>
            </a:r>
            <a:endParaRPr lang="en-US" sz="900" dirty="0">
              <a:latin typeface="Calibri"/>
              <a:cs typeface="Calibri"/>
            </a:endParaRPr>
          </a:p>
        </p:txBody>
      </p:sp>
      <p:sp>
        <p:nvSpPr>
          <p:cNvPr id="41" name="Rectangle 40"/>
          <p:cNvSpPr/>
          <p:nvPr/>
        </p:nvSpPr>
        <p:spPr>
          <a:xfrm>
            <a:off x="4101331" y="1012937"/>
            <a:ext cx="712973" cy="542925"/>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latin typeface="Calibri"/>
                <a:cs typeface="Calibri"/>
              </a:rPr>
              <a:t>Application</a:t>
            </a:r>
            <a:endParaRPr lang="en-US" sz="900" dirty="0">
              <a:solidFill>
                <a:schemeClr val="tx1"/>
              </a:solidFill>
              <a:latin typeface="Calibri"/>
              <a:cs typeface="Calibri"/>
            </a:endParaRPr>
          </a:p>
        </p:txBody>
      </p:sp>
      <p:cxnSp>
        <p:nvCxnSpPr>
          <p:cNvPr id="12" name="Straight Arrow Connector 11"/>
          <p:cNvCxnSpPr>
            <a:stCxn id="3" idx="3"/>
            <a:endCxn id="41" idx="1"/>
          </p:cNvCxnSpPr>
          <p:nvPr/>
        </p:nvCxnSpPr>
        <p:spPr>
          <a:xfrm>
            <a:off x="3479775" y="1282929"/>
            <a:ext cx="621557" cy="147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 name="Title 7"/>
          <p:cNvSpPr>
            <a:spLocks noGrp="1"/>
          </p:cNvSpPr>
          <p:nvPr>
            <p:ph type="title"/>
          </p:nvPr>
        </p:nvSpPr>
        <p:spPr/>
        <p:txBody>
          <a:bodyPr/>
          <a:lstStyle/>
          <a:p>
            <a:r>
              <a:rPr lang="en-US" dirty="0" smtClean="0"/>
              <a:t>Blockchain Applications and the Ledger</a:t>
            </a:r>
            <a:endParaRPr lang="en-US" dirty="0"/>
          </a:p>
        </p:txBody>
      </p:sp>
      <p:cxnSp>
        <p:nvCxnSpPr>
          <p:cNvPr id="18" name="Elbow Connector 17"/>
          <p:cNvCxnSpPr>
            <a:stCxn id="41" idx="3"/>
            <a:endCxn id="133" idx="0"/>
          </p:cNvCxnSpPr>
          <p:nvPr/>
        </p:nvCxnSpPr>
        <p:spPr>
          <a:xfrm>
            <a:off x="4814304" y="1284400"/>
            <a:ext cx="1451430" cy="2405018"/>
          </a:xfrm>
          <a:prstGeom prst="bentConnector2">
            <a:avLst/>
          </a:prstGeom>
          <a:ln w="28575" cmpd="sng">
            <a:solidFill>
              <a:srgbClr val="4178BE"/>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6274251" y="1839713"/>
            <a:ext cx="585417" cy="230832"/>
          </a:xfrm>
          <a:prstGeom prst="rect">
            <a:avLst/>
          </a:prstGeom>
          <a:noFill/>
          <a:effectLst/>
        </p:spPr>
        <p:txBody>
          <a:bodyPr wrap="none" rtlCol="0">
            <a:spAutoFit/>
          </a:bodyPr>
          <a:lstStyle/>
          <a:p>
            <a:r>
              <a:rPr lang="en-US" sz="900" dirty="0">
                <a:latin typeface="Calibri"/>
                <a:cs typeface="Calibri"/>
              </a:rPr>
              <a:t>accesses</a:t>
            </a:r>
            <a:endParaRPr lang="en-US" sz="900" dirty="0">
              <a:latin typeface="Calibri"/>
              <a:cs typeface="Calibri"/>
            </a:endParaRPr>
          </a:p>
        </p:txBody>
      </p:sp>
      <p:cxnSp>
        <p:nvCxnSpPr>
          <p:cNvPr id="32" name="Straight Arrow Connector 31"/>
          <p:cNvCxnSpPr>
            <a:endCxn id="67" idx="4"/>
          </p:cNvCxnSpPr>
          <p:nvPr/>
        </p:nvCxnSpPr>
        <p:spPr>
          <a:xfrm flipV="1">
            <a:off x="5771303" y="3412198"/>
            <a:ext cx="0" cy="277220"/>
          </a:xfrm>
          <a:prstGeom prst="straightConnector1">
            <a:avLst/>
          </a:prstGeom>
          <a:ln w="28575" cmpd="sng">
            <a:solidFill>
              <a:srgbClr val="4178BE"/>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80" idx="2"/>
          </p:cNvCxnSpPr>
          <p:nvPr/>
        </p:nvCxnSpPr>
        <p:spPr>
          <a:xfrm>
            <a:off x="4773011" y="2694795"/>
            <a:ext cx="462892" cy="3347"/>
          </a:xfrm>
          <a:prstGeom prst="straightConnector1">
            <a:avLst/>
          </a:prstGeom>
          <a:ln w="28575" cmpd="sng">
            <a:solidFill>
              <a:srgbClr val="4178BE"/>
            </a:solidFill>
            <a:prstDash val="sysDash"/>
            <a:tailEnd type="arrow"/>
          </a:ln>
          <a:effectLst/>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5680456" y="3223446"/>
            <a:ext cx="181694" cy="188753"/>
            <a:chOff x="2486262" y="4208144"/>
            <a:chExt cx="476595" cy="488432"/>
          </a:xfrm>
        </p:grpSpPr>
        <p:sp>
          <p:nvSpPr>
            <p:cNvPr id="67" name="Oval 66"/>
            <p:cNvSpPr/>
            <p:nvPr/>
          </p:nvSpPr>
          <p:spPr>
            <a:xfrm>
              <a:off x="2486262" y="4208144"/>
              <a:ext cx="476595" cy="488432"/>
            </a:xfrm>
            <a:prstGeom prst="ellipse">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Explosion 2 67"/>
            <p:cNvSpPr/>
            <p:nvPr/>
          </p:nvSpPr>
          <p:spPr>
            <a:xfrm>
              <a:off x="2521592" y="4328584"/>
              <a:ext cx="405935" cy="247553"/>
            </a:xfrm>
            <a:prstGeom prst="irregularSeal2">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71" name="TextBox 70"/>
          <p:cNvSpPr txBox="1"/>
          <p:nvPr/>
        </p:nvSpPr>
        <p:spPr>
          <a:xfrm>
            <a:off x="5576314" y="3007880"/>
            <a:ext cx="452368" cy="230832"/>
          </a:xfrm>
          <a:prstGeom prst="rect">
            <a:avLst/>
          </a:prstGeom>
          <a:noFill/>
          <a:effectLst/>
        </p:spPr>
        <p:txBody>
          <a:bodyPr wrap="none" rtlCol="0">
            <a:spAutoFit/>
          </a:bodyPr>
          <a:lstStyle/>
          <a:p>
            <a:r>
              <a:rPr lang="en-US" sz="900" dirty="0">
                <a:latin typeface="Calibri"/>
                <a:cs typeface="Calibri"/>
              </a:rPr>
              <a:t>event</a:t>
            </a:r>
            <a:endParaRPr lang="en-US" sz="900" dirty="0">
              <a:latin typeface="Calibri"/>
              <a:cs typeface="Calibri"/>
            </a:endParaRPr>
          </a:p>
        </p:txBody>
      </p:sp>
      <p:sp>
        <p:nvSpPr>
          <p:cNvPr id="74" name="TextBox 73"/>
          <p:cNvSpPr txBox="1"/>
          <p:nvPr/>
        </p:nvSpPr>
        <p:spPr>
          <a:xfrm>
            <a:off x="4702280" y="2480336"/>
            <a:ext cx="445956" cy="230832"/>
          </a:xfrm>
          <a:prstGeom prst="rect">
            <a:avLst/>
          </a:prstGeom>
          <a:noFill/>
          <a:effectLst/>
        </p:spPr>
        <p:txBody>
          <a:bodyPr wrap="none" rtlCol="0">
            <a:spAutoFit/>
          </a:bodyPr>
          <a:lstStyle/>
          <a:p>
            <a:r>
              <a:rPr lang="en-US" sz="900" dirty="0">
                <a:latin typeface="Calibri"/>
                <a:cs typeface="Calibri"/>
              </a:rPr>
              <a:t>emits</a:t>
            </a:r>
            <a:endParaRPr lang="en-US" sz="900" dirty="0">
              <a:latin typeface="Calibri"/>
              <a:cs typeface="Calibri"/>
            </a:endParaRPr>
          </a:p>
        </p:txBody>
      </p:sp>
      <p:sp>
        <p:nvSpPr>
          <p:cNvPr id="76" name="TextBox 75"/>
          <p:cNvSpPr txBox="1"/>
          <p:nvPr/>
        </p:nvSpPr>
        <p:spPr>
          <a:xfrm>
            <a:off x="5372891" y="3481669"/>
            <a:ext cx="445956" cy="230832"/>
          </a:xfrm>
          <a:prstGeom prst="rect">
            <a:avLst/>
          </a:prstGeom>
          <a:noFill/>
          <a:effectLst/>
        </p:spPr>
        <p:txBody>
          <a:bodyPr wrap="none" rtlCol="0">
            <a:spAutoFit/>
          </a:bodyPr>
          <a:lstStyle/>
          <a:p>
            <a:r>
              <a:rPr lang="en-US" sz="900" dirty="0">
                <a:latin typeface="Calibri"/>
                <a:cs typeface="Calibri"/>
              </a:rPr>
              <a:t>emits</a:t>
            </a:r>
            <a:endParaRPr lang="en-US" sz="900" dirty="0">
              <a:latin typeface="Calibri"/>
              <a:cs typeface="Calibri"/>
            </a:endParaRPr>
          </a:p>
        </p:txBody>
      </p:sp>
      <p:grpSp>
        <p:nvGrpSpPr>
          <p:cNvPr id="79" name="Group 78"/>
          <p:cNvGrpSpPr/>
          <p:nvPr/>
        </p:nvGrpSpPr>
        <p:grpSpPr>
          <a:xfrm>
            <a:off x="5235903" y="2603765"/>
            <a:ext cx="181694" cy="188753"/>
            <a:chOff x="2486262" y="4208144"/>
            <a:chExt cx="476595" cy="488432"/>
          </a:xfrm>
        </p:grpSpPr>
        <p:sp>
          <p:nvSpPr>
            <p:cNvPr id="80" name="Oval 79"/>
            <p:cNvSpPr/>
            <p:nvPr/>
          </p:nvSpPr>
          <p:spPr>
            <a:xfrm>
              <a:off x="2486262" y="4208144"/>
              <a:ext cx="476595" cy="488432"/>
            </a:xfrm>
            <a:prstGeom prst="ellipse">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1" name="Explosion 2 80"/>
            <p:cNvSpPr/>
            <p:nvPr/>
          </p:nvSpPr>
          <p:spPr>
            <a:xfrm>
              <a:off x="2521592" y="4328584"/>
              <a:ext cx="405935" cy="247553"/>
            </a:xfrm>
            <a:prstGeom prst="irregularSeal2">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2" name="TextBox 81"/>
          <p:cNvSpPr txBox="1"/>
          <p:nvPr/>
        </p:nvSpPr>
        <p:spPr>
          <a:xfrm>
            <a:off x="3200683" y="1267430"/>
            <a:ext cx="263214" cy="219291"/>
          </a:xfrm>
          <a:prstGeom prst="rect">
            <a:avLst/>
          </a:prstGeom>
          <a:noFill/>
        </p:spPr>
        <p:txBody>
          <a:bodyPr wrap="none" rtlCol="0">
            <a:spAutoFit/>
          </a:bodyPr>
          <a:lstStyle/>
          <a:p>
            <a:pPr algn="ctr"/>
            <a:r>
              <a:rPr lang="en-US" sz="825" b="1" dirty="0">
                <a:solidFill>
                  <a:schemeClr val="bg1"/>
                </a:solidFill>
                <a:latin typeface="Helvetica Neue"/>
                <a:cs typeface="Helvetica Neue"/>
              </a:rPr>
              <a:t>D</a:t>
            </a:r>
          </a:p>
        </p:txBody>
      </p:sp>
      <p:cxnSp>
        <p:nvCxnSpPr>
          <p:cNvPr id="59" name="Elbow Connector 58"/>
          <p:cNvCxnSpPr>
            <a:endCxn id="55" idx="0"/>
          </p:cNvCxnSpPr>
          <p:nvPr/>
        </p:nvCxnSpPr>
        <p:spPr>
          <a:xfrm rot="16200000" flipH="1">
            <a:off x="4420801" y="3042719"/>
            <a:ext cx="929983" cy="837594"/>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 name="Folded Corner 6"/>
          <p:cNvSpPr/>
          <p:nvPr/>
        </p:nvSpPr>
        <p:spPr>
          <a:xfrm>
            <a:off x="4178592" y="2367337"/>
            <a:ext cx="594419" cy="654916"/>
          </a:xfrm>
          <a:prstGeom prst="foldedCorner">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latin typeface="Calibri"/>
                <a:cs typeface="Calibri"/>
              </a:rPr>
              <a:t>Smart Contract</a:t>
            </a:r>
            <a:endParaRPr lang="en-US" sz="900" dirty="0">
              <a:solidFill>
                <a:schemeClr val="tx1"/>
              </a:solidFill>
              <a:latin typeface="Calibri"/>
              <a:cs typeface="Calibri"/>
            </a:endParaRPr>
          </a:p>
        </p:txBody>
      </p:sp>
    </p:spTree>
    <p:extLst>
      <p:ext uri="{BB962C8B-B14F-4D97-AF65-F5344CB8AC3E}">
        <p14:creationId xmlns:p14="http://schemas.microsoft.com/office/powerpoint/2010/main" val="16907973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3387005" y="1739001"/>
            <a:ext cx="1002535" cy="646331"/>
          </a:xfrm>
          <a:prstGeom prst="rect">
            <a:avLst/>
          </a:prstGeom>
          <a:noFill/>
          <a:effectLst/>
        </p:spPr>
        <p:txBody>
          <a:bodyPr wrap="square" rtlCol="0">
            <a:spAutoFit/>
          </a:bodyPr>
          <a:lstStyle/>
          <a:p>
            <a:pPr algn="ctr"/>
            <a:r>
              <a:rPr lang="en-US" sz="900" dirty="0">
                <a:latin typeface="Calibri"/>
                <a:cs typeface="Calibri"/>
              </a:rPr>
              <a:t>Requests</a:t>
            </a:r>
          </a:p>
          <a:p>
            <a:pPr algn="ctr"/>
            <a:r>
              <a:rPr lang="en-US" sz="900" dirty="0">
                <a:latin typeface="Calibri"/>
                <a:cs typeface="Calibri"/>
              </a:rPr>
              <a:t>c</a:t>
            </a:r>
            <a:r>
              <a:rPr lang="en-US" sz="900" dirty="0">
                <a:latin typeface="Calibri"/>
                <a:cs typeface="Calibri"/>
              </a:rPr>
              <a:t>ertificates</a:t>
            </a:r>
          </a:p>
          <a:p>
            <a:pPr algn="ctr"/>
            <a:r>
              <a:rPr lang="en-US" sz="900" dirty="0">
                <a:latin typeface="Calibri"/>
                <a:cs typeface="Calibri"/>
              </a:rPr>
              <a:t> 1xEcert, </a:t>
            </a:r>
            <a:r>
              <a:rPr lang="en-US" sz="900" dirty="0" err="1" smtClean="0">
                <a:latin typeface="Calibri"/>
                <a:cs typeface="Calibri"/>
              </a:rPr>
              <a:t>NxTcert</a:t>
            </a:r>
            <a:endParaRPr lang="en-US" sz="900" dirty="0" smtClean="0">
              <a:latin typeface="Calibri"/>
              <a:cs typeface="Calibri"/>
            </a:endParaRPr>
          </a:p>
          <a:p>
            <a:pPr algn="ctr"/>
            <a:r>
              <a:rPr lang="en-US" sz="900" dirty="0" smtClean="0">
                <a:latin typeface="Calibri"/>
                <a:cs typeface="Calibri"/>
              </a:rPr>
              <a:t>(stored in wallet)</a:t>
            </a:r>
            <a:endParaRPr lang="en-US" sz="900" dirty="0">
              <a:latin typeface="Calibri"/>
              <a:cs typeface="Calibri"/>
            </a:endParaRPr>
          </a:p>
        </p:txBody>
      </p:sp>
      <p:sp>
        <p:nvSpPr>
          <p:cNvPr id="67" name="TextBox 66"/>
          <p:cNvSpPr txBox="1"/>
          <p:nvPr/>
        </p:nvSpPr>
        <p:spPr>
          <a:xfrm>
            <a:off x="6400948" y="4403254"/>
            <a:ext cx="857600" cy="369332"/>
          </a:xfrm>
          <a:prstGeom prst="rect">
            <a:avLst/>
          </a:prstGeom>
          <a:noFill/>
          <a:effectLst/>
        </p:spPr>
        <p:txBody>
          <a:bodyPr wrap="square" rtlCol="0">
            <a:spAutoFit/>
          </a:bodyPr>
          <a:lstStyle/>
          <a:p>
            <a:pPr algn="ctr"/>
            <a:r>
              <a:rPr lang="en-US" sz="900" dirty="0">
                <a:latin typeface="Calibri"/>
                <a:cs typeface="Calibri"/>
              </a:rPr>
              <a:t>Consensus Network</a:t>
            </a:r>
            <a:endParaRPr lang="en-US" sz="900" dirty="0">
              <a:latin typeface="Calibri"/>
              <a:cs typeface="Calibri"/>
            </a:endParaRPr>
          </a:p>
        </p:txBody>
      </p:sp>
      <p:pic>
        <p:nvPicPr>
          <p:cNvPr id="70" name="Picture 69"/>
          <p:cNvPicPr>
            <a:picLocks noChangeAspect="1"/>
          </p:cNvPicPr>
          <p:nvPr/>
        </p:nvPicPr>
        <p:blipFill>
          <a:blip r:embed="rId3"/>
          <a:stretch>
            <a:fillRect/>
          </a:stretch>
        </p:blipFill>
        <p:spPr>
          <a:xfrm>
            <a:off x="4242056" y="1546580"/>
            <a:ext cx="294969" cy="438150"/>
          </a:xfrm>
          <a:prstGeom prst="rect">
            <a:avLst/>
          </a:prstGeom>
          <a:effectLst/>
        </p:spPr>
      </p:pic>
      <p:sp>
        <p:nvSpPr>
          <p:cNvPr id="71" name="TextBox 70"/>
          <p:cNvSpPr txBox="1"/>
          <p:nvPr/>
        </p:nvSpPr>
        <p:spPr>
          <a:xfrm>
            <a:off x="4060172" y="1112444"/>
            <a:ext cx="719102" cy="369332"/>
          </a:xfrm>
          <a:prstGeom prst="rect">
            <a:avLst/>
          </a:prstGeom>
          <a:noFill/>
          <a:effectLst/>
        </p:spPr>
        <p:txBody>
          <a:bodyPr wrap="square" rtlCol="0">
            <a:spAutoFit/>
          </a:bodyPr>
          <a:lstStyle/>
          <a:p>
            <a:pPr algn="ctr"/>
            <a:r>
              <a:rPr lang="en-US" sz="900" dirty="0">
                <a:latin typeface="Calibri"/>
                <a:cs typeface="Calibri"/>
              </a:rPr>
              <a:t>Blockchain User A</a:t>
            </a:r>
            <a:endParaRPr lang="en-US" sz="900" dirty="0">
              <a:latin typeface="Calibri"/>
              <a:cs typeface="Calibri"/>
            </a:endParaRPr>
          </a:p>
        </p:txBody>
      </p:sp>
      <p:cxnSp>
        <p:nvCxnSpPr>
          <p:cNvPr id="72" name="Straight Arrow Connector 71"/>
          <p:cNvCxnSpPr>
            <a:stCxn id="70" idx="1"/>
            <a:endCxn id="129" idx="3"/>
          </p:cNvCxnSpPr>
          <p:nvPr/>
        </p:nvCxnSpPr>
        <p:spPr>
          <a:xfrm flipH="1">
            <a:off x="3360848" y="1765655"/>
            <a:ext cx="881208" cy="327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4779274" y="1744664"/>
            <a:ext cx="393056" cy="230832"/>
          </a:xfrm>
          <a:prstGeom prst="rect">
            <a:avLst/>
          </a:prstGeom>
          <a:noFill/>
          <a:effectLst/>
        </p:spPr>
        <p:txBody>
          <a:bodyPr wrap="none" rtlCol="0">
            <a:spAutoFit/>
          </a:bodyPr>
          <a:lstStyle/>
          <a:p>
            <a:r>
              <a:rPr lang="en-US" sz="900" dirty="0">
                <a:latin typeface="Calibri"/>
                <a:cs typeface="Calibri"/>
              </a:rPr>
              <a:t>uses</a:t>
            </a:r>
            <a:endParaRPr lang="en-US" sz="900" dirty="0">
              <a:latin typeface="Calibri"/>
              <a:cs typeface="Calibri"/>
            </a:endParaRPr>
          </a:p>
        </p:txBody>
      </p:sp>
      <p:grpSp>
        <p:nvGrpSpPr>
          <p:cNvPr id="229" name="Group 228"/>
          <p:cNvGrpSpPr/>
          <p:nvPr/>
        </p:nvGrpSpPr>
        <p:grpSpPr>
          <a:xfrm>
            <a:off x="1494906" y="1761427"/>
            <a:ext cx="712183" cy="1025032"/>
            <a:chOff x="1476655" y="1909478"/>
            <a:chExt cx="949577" cy="1366709"/>
          </a:xfrm>
        </p:grpSpPr>
        <p:sp>
          <p:nvSpPr>
            <p:cNvPr id="76" name="Folded Corner 75"/>
            <p:cNvSpPr/>
            <p:nvPr/>
          </p:nvSpPr>
          <p:spPr>
            <a:xfrm>
              <a:off x="1478953" y="1909478"/>
              <a:ext cx="698500" cy="329450"/>
            </a:xfrm>
            <a:prstGeom prst="foldedCorner">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a:solidFill>
                    <a:schemeClr val="tx1"/>
                  </a:solidFill>
                  <a:latin typeface="Calibri"/>
                  <a:cs typeface="Calibri"/>
                </a:rPr>
                <a:t>Ecert</a:t>
              </a:r>
              <a:endParaRPr lang="en-US" sz="900" dirty="0">
                <a:solidFill>
                  <a:schemeClr val="tx1"/>
                </a:solidFill>
                <a:latin typeface="Calibri"/>
                <a:cs typeface="Calibri"/>
              </a:endParaRPr>
            </a:p>
          </p:txBody>
        </p:sp>
        <p:sp>
          <p:nvSpPr>
            <p:cNvPr id="77" name="Folded Corner 76"/>
            <p:cNvSpPr/>
            <p:nvPr/>
          </p:nvSpPr>
          <p:spPr>
            <a:xfrm>
              <a:off x="1727732" y="2946737"/>
              <a:ext cx="698500" cy="329450"/>
            </a:xfrm>
            <a:prstGeom prst="foldedCorner">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latin typeface="Calibri"/>
                <a:cs typeface="Calibri"/>
              </a:endParaRPr>
            </a:p>
          </p:txBody>
        </p:sp>
        <p:sp>
          <p:nvSpPr>
            <p:cNvPr id="78" name="Folded Corner 77"/>
            <p:cNvSpPr/>
            <p:nvPr/>
          </p:nvSpPr>
          <p:spPr>
            <a:xfrm>
              <a:off x="1644039" y="2792457"/>
              <a:ext cx="698500" cy="329450"/>
            </a:xfrm>
            <a:prstGeom prst="foldedCorner">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latin typeface="Calibri"/>
                <a:cs typeface="Calibri"/>
              </a:endParaRPr>
            </a:p>
          </p:txBody>
        </p:sp>
        <p:sp>
          <p:nvSpPr>
            <p:cNvPr id="80" name="Folded Corner 79"/>
            <p:cNvSpPr/>
            <p:nvPr/>
          </p:nvSpPr>
          <p:spPr>
            <a:xfrm>
              <a:off x="1560347" y="2638177"/>
              <a:ext cx="698500" cy="329450"/>
            </a:xfrm>
            <a:prstGeom prst="foldedCorner">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latin typeface="Calibri"/>
                <a:cs typeface="Calibri"/>
              </a:endParaRPr>
            </a:p>
          </p:txBody>
        </p:sp>
        <p:sp>
          <p:nvSpPr>
            <p:cNvPr id="81" name="Folded Corner 80"/>
            <p:cNvSpPr/>
            <p:nvPr/>
          </p:nvSpPr>
          <p:spPr>
            <a:xfrm>
              <a:off x="1476655" y="2483897"/>
              <a:ext cx="698500" cy="329450"/>
            </a:xfrm>
            <a:prstGeom prst="foldedCorner">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a:solidFill>
                    <a:schemeClr val="tx1"/>
                  </a:solidFill>
                  <a:latin typeface="Calibri"/>
                  <a:cs typeface="Calibri"/>
                </a:rPr>
                <a:t>T</a:t>
              </a:r>
              <a:r>
                <a:rPr lang="en-US" sz="900" dirty="0" err="1">
                  <a:solidFill>
                    <a:schemeClr val="tx1"/>
                  </a:solidFill>
                  <a:latin typeface="Calibri"/>
                  <a:cs typeface="Calibri"/>
                </a:rPr>
                <a:t>cert</a:t>
              </a:r>
              <a:endParaRPr lang="en-US" sz="900" dirty="0">
                <a:solidFill>
                  <a:schemeClr val="tx1"/>
                </a:solidFill>
                <a:latin typeface="Calibri"/>
                <a:cs typeface="Calibri"/>
              </a:endParaRPr>
            </a:p>
          </p:txBody>
        </p:sp>
        <p:cxnSp>
          <p:nvCxnSpPr>
            <p:cNvPr id="82" name="Straight Connector 81"/>
            <p:cNvCxnSpPr>
              <a:stCxn id="76" idx="2"/>
              <a:endCxn id="81" idx="0"/>
            </p:cNvCxnSpPr>
            <p:nvPr/>
          </p:nvCxnSpPr>
          <p:spPr>
            <a:xfrm flipH="1">
              <a:off x="1825905" y="2238928"/>
              <a:ext cx="2298" cy="244969"/>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10" name="Straight Arrow Connector 9"/>
          <p:cNvCxnSpPr>
            <a:stCxn id="70" idx="3"/>
            <a:endCxn id="12" idx="1"/>
          </p:cNvCxnSpPr>
          <p:nvPr/>
        </p:nvCxnSpPr>
        <p:spPr>
          <a:xfrm>
            <a:off x="4537025" y="1765654"/>
            <a:ext cx="891806" cy="2702"/>
          </a:xfrm>
          <a:prstGeom prst="straightConnector1">
            <a:avLst/>
          </a:prstGeom>
          <a:ln>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3952378" y="2224447"/>
            <a:ext cx="2094581" cy="507831"/>
          </a:xfrm>
          <a:prstGeom prst="rect">
            <a:avLst/>
          </a:prstGeom>
          <a:noFill/>
          <a:effectLst/>
        </p:spPr>
        <p:txBody>
          <a:bodyPr wrap="square" rtlCol="0">
            <a:spAutoFit/>
          </a:bodyPr>
          <a:lstStyle/>
          <a:p>
            <a:pPr algn="ctr"/>
            <a:r>
              <a:rPr lang="en-US" sz="900" dirty="0">
                <a:latin typeface="Calibri"/>
                <a:cs typeface="Calibri"/>
              </a:rPr>
              <a:t>invokes SC txn</a:t>
            </a:r>
          </a:p>
          <a:p>
            <a:pPr algn="ctr"/>
            <a:r>
              <a:rPr lang="en-US" sz="900" dirty="0">
                <a:latin typeface="Calibri"/>
                <a:cs typeface="Calibri"/>
              </a:rPr>
              <a:t> (signed with </a:t>
            </a:r>
            <a:r>
              <a:rPr lang="en-US" sz="900" dirty="0" err="1">
                <a:latin typeface="Calibri"/>
                <a:cs typeface="Calibri"/>
              </a:rPr>
              <a:t>TkeyA</a:t>
            </a:r>
            <a:r>
              <a:rPr lang="en-US" sz="900" dirty="0">
                <a:latin typeface="Calibri"/>
                <a:cs typeface="Calibri"/>
              </a:rPr>
              <a:t>,</a:t>
            </a:r>
          </a:p>
          <a:p>
            <a:pPr algn="ctr"/>
            <a:r>
              <a:rPr lang="en-US" sz="900" dirty="0">
                <a:latin typeface="Calibri"/>
                <a:cs typeface="Calibri"/>
              </a:rPr>
              <a:t> encrypted with </a:t>
            </a:r>
            <a:r>
              <a:rPr lang="en-US" sz="900" dirty="0" err="1">
                <a:latin typeface="Calibri"/>
                <a:cs typeface="Calibri"/>
              </a:rPr>
              <a:t>TkeyA</a:t>
            </a:r>
            <a:r>
              <a:rPr lang="en-US" sz="900" dirty="0">
                <a:latin typeface="Calibri"/>
                <a:cs typeface="Calibri"/>
              </a:rPr>
              <a:t>, </a:t>
            </a:r>
            <a:r>
              <a:rPr lang="en-US" sz="900" dirty="0" err="1">
                <a:latin typeface="Calibri"/>
                <a:cs typeface="Calibri"/>
              </a:rPr>
              <a:t>TkeyB</a:t>
            </a:r>
            <a:r>
              <a:rPr lang="en-US" sz="900" dirty="0">
                <a:latin typeface="Calibri"/>
                <a:cs typeface="Calibri"/>
              </a:rPr>
              <a:t>…)</a:t>
            </a:r>
            <a:endParaRPr lang="en-US" sz="900" dirty="0">
              <a:latin typeface="Calibri"/>
              <a:cs typeface="Calibri"/>
            </a:endParaRPr>
          </a:p>
        </p:txBody>
      </p:sp>
      <p:sp>
        <p:nvSpPr>
          <p:cNvPr id="103" name="Folded Corner 102"/>
          <p:cNvSpPr/>
          <p:nvPr/>
        </p:nvSpPr>
        <p:spPr>
          <a:xfrm>
            <a:off x="5877074" y="2355046"/>
            <a:ext cx="394001" cy="167486"/>
          </a:xfrm>
          <a:prstGeom prst="foldedCorner">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err="1">
                <a:solidFill>
                  <a:schemeClr val="tx1"/>
                </a:solidFill>
                <a:latin typeface="Calibri"/>
                <a:cs typeface="Calibri"/>
              </a:rPr>
              <a:t>TkeyA</a:t>
            </a:r>
            <a:endParaRPr lang="en-US" sz="788" dirty="0">
              <a:solidFill>
                <a:schemeClr val="tx1"/>
              </a:solidFill>
              <a:latin typeface="Calibri"/>
              <a:cs typeface="Calibri"/>
            </a:endParaRPr>
          </a:p>
        </p:txBody>
      </p:sp>
      <p:cxnSp>
        <p:nvCxnSpPr>
          <p:cNvPr id="23" name="Straight Arrow Connector 22"/>
          <p:cNvCxnSpPr>
            <a:stCxn id="12" idx="2"/>
          </p:cNvCxnSpPr>
          <p:nvPr/>
        </p:nvCxnSpPr>
        <p:spPr>
          <a:xfrm>
            <a:off x="5792478" y="2042520"/>
            <a:ext cx="17111" cy="1109405"/>
          </a:xfrm>
          <a:prstGeom prst="straightConnector1">
            <a:avLst/>
          </a:prstGeom>
          <a:ln>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6" idx="3"/>
            <a:endCxn id="79" idx="3"/>
          </p:cNvCxnSpPr>
          <p:nvPr/>
        </p:nvCxnSpPr>
        <p:spPr>
          <a:xfrm flipV="1">
            <a:off x="3521076" y="3904702"/>
            <a:ext cx="1382897" cy="309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6" name="Folded Corner 105"/>
          <p:cNvSpPr/>
          <p:nvPr/>
        </p:nvSpPr>
        <p:spPr>
          <a:xfrm>
            <a:off x="2997201" y="3636335"/>
            <a:ext cx="523875" cy="542925"/>
          </a:xfrm>
          <a:prstGeom prst="foldedCorner">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latin typeface="Calibri"/>
                <a:cs typeface="Calibri"/>
              </a:rPr>
              <a:t>Smart contract</a:t>
            </a:r>
            <a:endParaRPr lang="en-US" sz="900" dirty="0">
              <a:solidFill>
                <a:schemeClr val="tx1"/>
              </a:solidFill>
              <a:latin typeface="Calibri"/>
              <a:cs typeface="Calibri"/>
            </a:endParaRPr>
          </a:p>
        </p:txBody>
      </p:sp>
      <p:sp>
        <p:nvSpPr>
          <p:cNvPr id="108" name="TextBox 107"/>
          <p:cNvSpPr txBox="1"/>
          <p:nvPr/>
        </p:nvSpPr>
        <p:spPr>
          <a:xfrm>
            <a:off x="3710939" y="3564749"/>
            <a:ext cx="1280561" cy="369332"/>
          </a:xfrm>
          <a:prstGeom prst="rect">
            <a:avLst/>
          </a:prstGeom>
          <a:noFill/>
          <a:effectLst/>
        </p:spPr>
        <p:txBody>
          <a:bodyPr wrap="square" rtlCol="0">
            <a:spAutoFit/>
          </a:bodyPr>
          <a:lstStyle/>
          <a:p>
            <a:pPr algn="ctr"/>
            <a:r>
              <a:rPr lang="en-US" sz="900" dirty="0">
                <a:latin typeface="Calibri"/>
                <a:cs typeface="Calibri"/>
              </a:rPr>
              <a:t>deployed on every validating peer</a:t>
            </a:r>
          </a:p>
        </p:txBody>
      </p:sp>
      <p:sp>
        <p:nvSpPr>
          <p:cNvPr id="110" name="TextBox 109"/>
          <p:cNvSpPr txBox="1"/>
          <p:nvPr/>
        </p:nvSpPr>
        <p:spPr>
          <a:xfrm>
            <a:off x="1229385" y="3046696"/>
            <a:ext cx="1240930" cy="698589"/>
          </a:xfrm>
          <a:prstGeom prst="rect">
            <a:avLst/>
          </a:prstGeom>
          <a:noFill/>
          <a:effectLst/>
        </p:spPr>
        <p:txBody>
          <a:bodyPr wrap="square" rtlCol="0">
            <a:spAutoFit/>
          </a:bodyPr>
          <a:lstStyle/>
          <a:p>
            <a:pPr algn="ctr"/>
            <a:r>
              <a:rPr lang="en-US" sz="788" dirty="0">
                <a:latin typeface="Calibri"/>
                <a:cs typeface="Calibri"/>
              </a:rPr>
              <a:t>Enrollment certificates (</a:t>
            </a:r>
            <a:r>
              <a:rPr lang="en-US" sz="788" dirty="0" err="1">
                <a:solidFill>
                  <a:srgbClr val="0070C0"/>
                </a:solidFill>
                <a:latin typeface="Calibri"/>
                <a:cs typeface="Calibri"/>
              </a:rPr>
              <a:t>Ecerts</a:t>
            </a:r>
            <a:r>
              <a:rPr lang="en-US" sz="788" dirty="0">
                <a:latin typeface="Calibri"/>
                <a:cs typeface="Calibri"/>
              </a:rPr>
              <a:t>) and Transaction certificates (</a:t>
            </a:r>
            <a:r>
              <a:rPr lang="en-US" sz="788" dirty="0" err="1">
                <a:solidFill>
                  <a:srgbClr val="0070C0"/>
                </a:solidFill>
                <a:latin typeface="Calibri"/>
                <a:cs typeface="Calibri"/>
              </a:rPr>
              <a:t>Tcerts</a:t>
            </a:r>
            <a:r>
              <a:rPr lang="en-US" sz="788" dirty="0">
                <a:latin typeface="Calibri"/>
                <a:cs typeface="Calibri"/>
              </a:rPr>
              <a:t>) can only be linked by CA and user</a:t>
            </a:r>
            <a:endParaRPr lang="en-US" sz="788" dirty="0">
              <a:latin typeface="Calibri"/>
              <a:cs typeface="Calibri"/>
            </a:endParaRPr>
          </a:p>
        </p:txBody>
      </p:sp>
      <p:grpSp>
        <p:nvGrpSpPr>
          <p:cNvPr id="5" name="Group 4"/>
          <p:cNvGrpSpPr/>
          <p:nvPr/>
        </p:nvGrpSpPr>
        <p:grpSpPr>
          <a:xfrm>
            <a:off x="4903973" y="3157552"/>
            <a:ext cx="1807952" cy="1494300"/>
            <a:chOff x="4672781" y="4210068"/>
            <a:chExt cx="3052144" cy="2618761"/>
          </a:xfrm>
        </p:grpSpPr>
        <p:sp>
          <p:nvSpPr>
            <p:cNvPr id="79" name="Hexagon 78"/>
            <p:cNvSpPr/>
            <p:nvPr/>
          </p:nvSpPr>
          <p:spPr>
            <a:xfrm>
              <a:off x="4672781" y="4210068"/>
              <a:ext cx="3052144" cy="2618761"/>
            </a:xfrm>
            <a:prstGeom prst="hexagon">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Calibri"/>
                <a:cs typeface="Calibri"/>
              </a:endParaRPr>
            </a:p>
          </p:txBody>
        </p:sp>
        <p:grpSp>
          <p:nvGrpSpPr>
            <p:cNvPr id="226" name="Group 225"/>
            <p:cNvGrpSpPr/>
            <p:nvPr/>
          </p:nvGrpSpPr>
          <p:grpSpPr>
            <a:xfrm>
              <a:off x="4901895" y="4802335"/>
              <a:ext cx="2395140" cy="1917635"/>
              <a:chOff x="4099467" y="3245509"/>
              <a:chExt cx="2395140" cy="1917635"/>
            </a:xfrm>
          </p:grpSpPr>
          <p:cxnSp>
            <p:nvCxnSpPr>
              <p:cNvPr id="93" name="Straight Connector 92"/>
              <p:cNvCxnSpPr/>
              <p:nvPr/>
            </p:nvCxnSpPr>
            <p:spPr>
              <a:xfrm>
                <a:off x="4896237" y="3456097"/>
                <a:ext cx="663730" cy="21327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4315367" y="3456097"/>
                <a:ext cx="580870" cy="47812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a:off x="5344067" y="3669372"/>
                <a:ext cx="215900" cy="62679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315367" y="3934221"/>
                <a:ext cx="197462" cy="71142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315367" y="3934221"/>
                <a:ext cx="1028700" cy="36195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4531267" y="4296172"/>
                <a:ext cx="812800" cy="34947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11894" y="4645642"/>
                <a:ext cx="718739" cy="29525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230633" y="4718644"/>
                <a:ext cx="753576" cy="22225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5344067" y="4296171"/>
                <a:ext cx="646355" cy="4224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flipV="1">
                <a:off x="5984209" y="3891623"/>
                <a:ext cx="294498" cy="82702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5571474" y="3669372"/>
                <a:ext cx="707233" cy="22225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4099467" y="3726522"/>
                <a:ext cx="431800" cy="44450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89" name="Oval 88"/>
              <p:cNvSpPr/>
              <p:nvPr/>
            </p:nvSpPr>
            <p:spPr>
              <a:xfrm>
                <a:off x="4677655" y="3245509"/>
                <a:ext cx="431800" cy="44450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90" name="Oval 89"/>
              <p:cNvSpPr/>
              <p:nvPr/>
            </p:nvSpPr>
            <p:spPr>
              <a:xfrm>
                <a:off x="5143272" y="4069422"/>
                <a:ext cx="431800" cy="44450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91" name="Oval 90"/>
              <p:cNvSpPr/>
              <p:nvPr/>
            </p:nvSpPr>
            <p:spPr>
              <a:xfrm>
                <a:off x="4315367" y="4393272"/>
                <a:ext cx="431800" cy="44450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92" name="Oval 91"/>
              <p:cNvSpPr/>
              <p:nvPr/>
            </p:nvSpPr>
            <p:spPr>
              <a:xfrm>
                <a:off x="5344067" y="3447122"/>
                <a:ext cx="431800" cy="44450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99" name="Oval 98"/>
              <p:cNvSpPr/>
              <p:nvPr/>
            </p:nvSpPr>
            <p:spPr>
              <a:xfrm>
                <a:off x="5009934" y="4718644"/>
                <a:ext cx="431800" cy="44450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00" name="Oval 99"/>
              <p:cNvSpPr/>
              <p:nvPr/>
            </p:nvSpPr>
            <p:spPr>
              <a:xfrm>
                <a:off x="6062807" y="3693481"/>
                <a:ext cx="431800" cy="44450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01" name="Oval 100"/>
              <p:cNvSpPr/>
              <p:nvPr/>
            </p:nvSpPr>
            <p:spPr>
              <a:xfrm>
                <a:off x="5746464" y="4461389"/>
                <a:ext cx="431800" cy="44450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grpSp>
        <p:grpSp>
          <p:nvGrpSpPr>
            <p:cNvPr id="112" name="Group 111"/>
            <p:cNvGrpSpPr/>
            <p:nvPr/>
          </p:nvGrpSpPr>
          <p:grpSpPr>
            <a:xfrm>
              <a:off x="6040506" y="4290549"/>
              <a:ext cx="1047740" cy="685267"/>
              <a:chOff x="4317747" y="1998907"/>
              <a:chExt cx="1047740" cy="685267"/>
            </a:xfrm>
          </p:grpSpPr>
          <p:sp>
            <p:nvSpPr>
              <p:cNvPr id="113" name="Magnetic Disk 112"/>
              <p:cNvSpPr/>
              <p:nvPr/>
            </p:nvSpPr>
            <p:spPr>
              <a:xfrm>
                <a:off x="4898738" y="2385447"/>
                <a:ext cx="466749" cy="298727"/>
              </a:xfrm>
              <a:prstGeom prst="flowChartMagneticDisk">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latin typeface="Calibri"/>
                  <a:cs typeface="Calibri"/>
                </a:endParaRPr>
              </a:p>
            </p:txBody>
          </p:sp>
          <p:sp>
            <p:nvSpPr>
              <p:cNvPr id="114" name="Double Wave 113"/>
              <p:cNvSpPr/>
              <p:nvPr/>
            </p:nvSpPr>
            <p:spPr>
              <a:xfrm>
                <a:off x="4317747" y="2056276"/>
                <a:ext cx="658695" cy="461706"/>
              </a:xfrm>
              <a:prstGeom prst="doubleWave">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latin typeface="Calibri"/>
                  <a:cs typeface="Calibri"/>
                </a:endParaRPr>
              </a:p>
            </p:txBody>
          </p:sp>
          <p:sp>
            <p:nvSpPr>
              <p:cNvPr id="115" name="Multidocument 114"/>
              <p:cNvSpPr/>
              <p:nvPr/>
            </p:nvSpPr>
            <p:spPr>
              <a:xfrm>
                <a:off x="4569202" y="2190193"/>
                <a:ext cx="117039" cy="203420"/>
              </a:xfrm>
              <a:prstGeom prst="flowChartMultidocumen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16" name="Multidocument 115"/>
              <p:cNvSpPr/>
              <p:nvPr/>
            </p:nvSpPr>
            <p:spPr>
              <a:xfrm>
                <a:off x="4409463" y="2190193"/>
                <a:ext cx="117039" cy="203420"/>
              </a:xfrm>
              <a:prstGeom prst="flowChartMultidocumen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Calibri"/>
                  <a:cs typeface="Calibri"/>
                </a:endParaRPr>
              </a:p>
            </p:txBody>
          </p:sp>
          <p:sp>
            <p:nvSpPr>
              <p:cNvPr id="117" name="TextBox 116"/>
              <p:cNvSpPr txBox="1"/>
              <p:nvPr/>
            </p:nvSpPr>
            <p:spPr>
              <a:xfrm>
                <a:off x="4646538" y="1998907"/>
                <a:ext cx="536361" cy="566346"/>
              </a:xfrm>
              <a:prstGeom prst="rect">
                <a:avLst/>
              </a:prstGeom>
              <a:noFill/>
              <a:effectLst/>
            </p:spPr>
            <p:txBody>
              <a:bodyPr wrap="none" rtlCol="0">
                <a:spAutoFit/>
              </a:bodyPr>
              <a:lstStyle/>
              <a:p>
                <a:r>
                  <a:rPr lang="en-US" sz="1500" dirty="0">
                    <a:latin typeface="Calibri"/>
                    <a:cs typeface="Calibri"/>
                  </a:rPr>
                  <a:t>…</a:t>
                </a:r>
                <a:endParaRPr lang="en-US" sz="1500" dirty="0">
                  <a:latin typeface="Calibri"/>
                  <a:cs typeface="Calibri"/>
                </a:endParaRPr>
              </a:p>
            </p:txBody>
          </p:sp>
          <p:cxnSp>
            <p:nvCxnSpPr>
              <p:cNvPr id="118" name="Elbow Connector 117"/>
              <p:cNvCxnSpPr>
                <a:stCxn id="114" idx="3"/>
                <a:endCxn id="113" idx="1"/>
              </p:cNvCxnSpPr>
              <p:nvPr/>
            </p:nvCxnSpPr>
            <p:spPr>
              <a:xfrm>
                <a:off x="4976442" y="2287129"/>
                <a:ext cx="155671" cy="98318"/>
              </a:xfrm>
              <a:prstGeom prst="bentConnector2">
                <a:avLst/>
              </a:prstGeom>
              <a:effectLst/>
            </p:spPr>
            <p:style>
              <a:lnRef idx="2">
                <a:schemeClr val="accent1"/>
              </a:lnRef>
              <a:fillRef idx="0">
                <a:schemeClr val="accent1"/>
              </a:fillRef>
              <a:effectRef idx="1">
                <a:schemeClr val="accent1"/>
              </a:effectRef>
              <a:fontRef idx="minor">
                <a:schemeClr val="tx1"/>
              </a:fontRef>
            </p:style>
          </p:cxnSp>
        </p:grpSp>
      </p:grpSp>
      <p:sp>
        <p:nvSpPr>
          <p:cNvPr id="19" name="Rectangle 18"/>
          <p:cNvSpPr/>
          <p:nvPr/>
        </p:nvSpPr>
        <p:spPr>
          <a:xfrm>
            <a:off x="2560445" y="4185050"/>
            <a:ext cx="1422184" cy="323165"/>
          </a:xfrm>
          <a:prstGeom prst="rect">
            <a:avLst/>
          </a:prstGeom>
        </p:spPr>
        <p:txBody>
          <a:bodyPr wrap="none">
            <a:spAutoFit/>
          </a:bodyPr>
          <a:lstStyle/>
          <a:p>
            <a:r>
              <a:rPr lang="en-US" sz="750" dirty="0">
                <a:latin typeface="Calibri"/>
                <a:cs typeface="Calibri"/>
              </a:rPr>
              <a:t>(signed </a:t>
            </a:r>
            <a:r>
              <a:rPr lang="en-US" sz="750" dirty="0">
                <a:latin typeface="Calibri"/>
                <a:cs typeface="Calibri"/>
              </a:rPr>
              <a:t>with </a:t>
            </a:r>
            <a:r>
              <a:rPr lang="en-US" sz="750" dirty="0" err="1">
                <a:latin typeface="Calibri"/>
                <a:cs typeface="Calibri"/>
              </a:rPr>
              <a:t>Ekey</a:t>
            </a:r>
            <a:r>
              <a:rPr lang="en-US" sz="750" dirty="0">
                <a:latin typeface="Calibri"/>
                <a:cs typeface="Calibri"/>
              </a:rPr>
              <a:t> of origin,</a:t>
            </a:r>
          </a:p>
          <a:p>
            <a:r>
              <a:rPr lang="en-US" sz="750" dirty="0">
                <a:latin typeface="Calibri"/>
                <a:cs typeface="Calibri"/>
              </a:rPr>
              <a:t>e</a:t>
            </a:r>
            <a:r>
              <a:rPr lang="en-US" sz="750" dirty="0">
                <a:latin typeface="Calibri"/>
                <a:cs typeface="Calibri"/>
              </a:rPr>
              <a:t>ncrypted with validators’ key) </a:t>
            </a:r>
            <a:endParaRPr lang="en-US" sz="750" dirty="0">
              <a:latin typeface="Calibri"/>
              <a:cs typeface="Calibri"/>
            </a:endParaRPr>
          </a:p>
        </p:txBody>
      </p:sp>
      <p:pic>
        <p:nvPicPr>
          <p:cNvPr id="85" name="Picture 84"/>
          <p:cNvPicPr>
            <a:picLocks noChangeAspect="1"/>
          </p:cNvPicPr>
          <p:nvPr/>
        </p:nvPicPr>
        <p:blipFill>
          <a:blip r:embed="rId3"/>
          <a:stretch>
            <a:fillRect/>
          </a:stretch>
        </p:blipFill>
        <p:spPr>
          <a:xfrm>
            <a:off x="7387251" y="1068502"/>
            <a:ext cx="294969" cy="438150"/>
          </a:xfrm>
          <a:prstGeom prst="rect">
            <a:avLst/>
          </a:prstGeom>
          <a:effectLst/>
        </p:spPr>
      </p:pic>
      <p:sp>
        <p:nvSpPr>
          <p:cNvPr id="86" name="TextBox 85"/>
          <p:cNvSpPr txBox="1"/>
          <p:nvPr/>
        </p:nvSpPr>
        <p:spPr>
          <a:xfrm>
            <a:off x="7159323" y="745652"/>
            <a:ext cx="755412" cy="369332"/>
          </a:xfrm>
          <a:prstGeom prst="rect">
            <a:avLst/>
          </a:prstGeom>
          <a:noFill/>
          <a:effectLst/>
        </p:spPr>
        <p:txBody>
          <a:bodyPr wrap="square" rtlCol="0">
            <a:spAutoFit/>
          </a:bodyPr>
          <a:lstStyle/>
          <a:p>
            <a:pPr algn="ctr"/>
            <a:r>
              <a:rPr lang="en-US" sz="900" dirty="0">
                <a:latin typeface="Calibri"/>
                <a:cs typeface="Calibri"/>
              </a:rPr>
              <a:t>Blockchain User B</a:t>
            </a:r>
            <a:endParaRPr lang="en-US" sz="900" dirty="0">
              <a:latin typeface="Calibri"/>
              <a:cs typeface="Calibri"/>
            </a:endParaRPr>
          </a:p>
        </p:txBody>
      </p:sp>
      <p:cxnSp>
        <p:nvCxnSpPr>
          <p:cNvPr id="22" name="Elbow Connector 21"/>
          <p:cNvCxnSpPr>
            <a:stCxn id="85" idx="1"/>
            <a:endCxn id="71" idx="3"/>
          </p:cNvCxnSpPr>
          <p:nvPr/>
        </p:nvCxnSpPr>
        <p:spPr>
          <a:xfrm rot="10800000" flipV="1">
            <a:off x="4779275" y="1287576"/>
            <a:ext cx="2607977" cy="9533"/>
          </a:xfrm>
          <a:prstGeom prst="bentConnector3">
            <a:avLst>
              <a:gd name="adj1" fmla="val 50000"/>
            </a:avLst>
          </a:prstGeom>
          <a:ln>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87" name="Folded Corner 86"/>
          <p:cNvSpPr/>
          <p:nvPr/>
        </p:nvSpPr>
        <p:spPr>
          <a:xfrm>
            <a:off x="5877074" y="2551607"/>
            <a:ext cx="394001" cy="167486"/>
          </a:xfrm>
          <a:prstGeom prst="foldedCorner">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err="1">
                <a:solidFill>
                  <a:schemeClr val="tx1"/>
                </a:solidFill>
                <a:latin typeface="Calibri"/>
                <a:cs typeface="Calibri"/>
              </a:rPr>
              <a:t>TkeyB</a:t>
            </a:r>
            <a:endParaRPr lang="en-US" sz="788" dirty="0">
              <a:solidFill>
                <a:schemeClr val="tx1"/>
              </a:solidFill>
              <a:latin typeface="Calibri"/>
              <a:cs typeface="Calibri"/>
            </a:endParaRPr>
          </a:p>
        </p:txBody>
      </p:sp>
      <p:sp>
        <p:nvSpPr>
          <p:cNvPr id="104" name="Folded Corner 103"/>
          <p:cNvSpPr/>
          <p:nvPr/>
        </p:nvSpPr>
        <p:spPr>
          <a:xfrm>
            <a:off x="6226629" y="1078032"/>
            <a:ext cx="568322" cy="157956"/>
          </a:xfrm>
          <a:prstGeom prst="foldedCorner">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err="1">
                <a:solidFill>
                  <a:schemeClr val="tx1"/>
                </a:solidFill>
                <a:latin typeface="Calibri"/>
                <a:cs typeface="Calibri"/>
              </a:rPr>
              <a:t>TkeyB</a:t>
            </a:r>
            <a:endParaRPr lang="en-US" sz="788" dirty="0">
              <a:solidFill>
                <a:schemeClr val="tx1"/>
              </a:solidFill>
              <a:latin typeface="Calibri"/>
              <a:cs typeface="Calibri"/>
            </a:endParaRPr>
          </a:p>
        </p:txBody>
      </p:sp>
      <p:sp>
        <p:nvSpPr>
          <p:cNvPr id="109" name="TextBox 108"/>
          <p:cNvSpPr txBox="1"/>
          <p:nvPr/>
        </p:nvSpPr>
        <p:spPr>
          <a:xfrm>
            <a:off x="6189005" y="1268153"/>
            <a:ext cx="837477" cy="369332"/>
          </a:xfrm>
          <a:prstGeom prst="rect">
            <a:avLst/>
          </a:prstGeom>
          <a:noFill/>
          <a:effectLst/>
        </p:spPr>
        <p:txBody>
          <a:bodyPr wrap="square" rtlCol="0">
            <a:spAutoFit/>
          </a:bodyPr>
          <a:lstStyle/>
          <a:p>
            <a:pPr algn="r"/>
            <a:r>
              <a:rPr lang="en-US" sz="900" dirty="0">
                <a:latin typeface="Calibri"/>
                <a:cs typeface="Calibri"/>
              </a:rPr>
              <a:t>s</a:t>
            </a:r>
            <a:r>
              <a:rPr lang="en-US" sz="900" dirty="0">
                <a:latin typeface="Calibri"/>
                <a:cs typeface="Calibri"/>
              </a:rPr>
              <a:t>hares </a:t>
            </a:r>
            <a:r>
              <a:rPr lang="en-US" sz="900" dirty="0" err="1">
                <a:latin typeface="Calibri"/>
                <a:cs typeface="Calibri"/>
              </a:rPr>
              <a:t>Tcert</a:t>
            </a:r>
            <a:r>
              <a:rPr lang="en-US" sz="900" dirty="0">
                <a:latin typeface="Calibri"/>
                <a:cs typeface="Calibri"/>
              </a:rPr>
              <a:t> public key</a:t>
            </a:r>
            <a:endParaRPr lang="en-US" sz="900" dirty="0">
              <a:latin typeface="Calibri"/>
              <a:cs typeface="Calibri"/>
            </a:endParaRPr>
          </a:p>
        </p:txBody>
      </p:sp>
      <p:cxnSp>
        <p:nvCxnSpPr>
          <p:cNvPr id="30" name="Elbow Connector 29"/>
          <p:cNvCxnSpPr>
            <a:stCxn id="84" idx="2"/>
            <a:endCxn id="79" idx="0"/>
          </p:cNvCxnSpPr>
          <p:nvPr/>
        </p:nvCxnSpPr>
        <p:spPr>
          <a:xfrm rot="5400000">
            <a:off x="6534389" y="2899193"/>
            <a:ext cx="1183046" cy="827972"/>
          </a:xfrm>
          <a:prstGeom prst="bentConnector2">
            <a:avLst/>
          </a:prstGeom>
          <a:ln>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6644381" y="2966377"/>
            <a:ext cx="881965" cy="369332"/>
          </a:xfrm>
          <a:prstGeom prst="rect">
            <a:avLst/>
          </a:prstGeom>
          <a:noFill/>
          <a:effectLst/>
        </p:spPr>
        <p:txBody>
          <a:bodyPr wrap="square" rtlCol="0">
            <a:spAutoFit/>
          </a:bodyPr>
          <a:lstStyle/>
          <a:p>
            <a:pPr algn="r"/>
            <a:r>
              <a:rPr lang="en-US" sz="900" dirty="0">
                <a:latin typeface="Calibri"/>
                <a:cs typeface="Calibri"/>
              </a:rPr>
              <a:t>Accesses ledger</a:t>
            </a:r>
            <a:endParaRPr lang="en-US" sz="900" dirty="0">
              <a:latin typeface="Calibri"/>
              <a:cs typeface="Calibri"/>
            </a:endParaRPr>
          </a:p>
        </p:txBody>
      </p:sp>
      <p:sp>
        <p:nvSpPr>
          <p:cNvPr id="3" name="Title 2"/>
          <p:cNvSpPr>
            <a:spLocks noGrp="1"/>
          </p:cNvSpPr>
          <p:nvPr>
            <p:ph type="title"/>
          </p:nvPr>
        </p:nvSpPr>
        <p:spPr/>
        <p:txBody>
          <a:bodyPr/>
          <a:lstStyle/>
          <a:p>
            <a:r>
              <a:rPr lang="en-US" dirty="0" smtClean="0"/>
              <a:t>Permissioned Ledger Access</a:t>
            </a:r>
            <a:endParaRPr lang="en-US" dirty="0"/>
          </a:p>
        </p:txBody>
      </p:sp>
      <p:sp>
        <p:nvSpPr>
          <p:cNvPr id="65" name="TextBox 64"/>
          <p:cNvSpPr txBox="1"/>
          <p:nvPr/>
        </p:nvSpPr>
        <p:spPr>
          <a:xfrm>
            <a:off x="4259032" y="1751278"/>
            <a:ext cx="263214" cy="219291"/>
          </a:xfrm>
          <a:prstGeom prst="rect">
            <a:avLst/>
          </a:prstGeom>
          <a:noFill/>
        </p:spPr>
        <p:txBody>
          <a:bodyPr wrap="none" rtlCol="0">
            <a:spAutoFit/>
          </a:bodyPr>
          <a:lstStyle/>
          <a:p>
            <a:pPr algn="ctr"/>
            <a:r>
              <a:rPr lang="en-US" sz="825" b="1" dirty="0">
                <a:solidFill>
                  <a:schemeClr val="bg1"/>
                </a:solidFill>
                <a:latin typeface="Helvetica Neue"/>
                <a:cs typeface="Helvetica Neue"/>
              </a:rPr>
              <a:t>U</a:t>
            </a:r>
            <a:endParaRPr lang="en-US" sz="825" b="1" dirty="0">
              <a:solidFill>
                <a:schemeClr val="bg1"/>
              </a:solidFill>
              <a:latin typeface="Helvetica Neue"/>
              <a:cs typeface="Helvetica Neue"/>
            </a:endParaRPr>
          </a:p>
        </p:txBody>
      </p:sp>
      <p:sp>
        <p:nvSpPr>
          <p:cNvPr id="66" name="TextBox 65"/>
          <p:cNvSpPr txBox="1"/>
          <p:nvPr/>
        </p:nvSpPr>
        <p:spPr>
          <a:xfrm>
            <a:off x="7403130" y="1278109"/>
            <a:ext cx="263214" cy="219291"/>
          </a:xfrm>
          <a:prstGeom prst="rect">
            <a:avLst/>
          </a:prstGeom>
          <a:noFill/>
        </p:spPr>
        <p:txBody>
          <a:bodyPr wrap="none" rtlCol="0">
            <a:spAutoFit/>
          </a:bodyPr>
          <a:lstStyle/>
          <a:p>
            <a:pPr algn="ctr"/>
            <a:r>
              <a:rPr lang="en-US" sz="825" b="1" dirty="0">
                <a:solidFill>
                  <a:schemeClr val="bg1"/>
                </a:solidFill>
                <a:latin typeface="Helvetica Neue"/>
                <a:cs typeface="Helvetica Neue"/>
              </a:rPr>
              <a:t>U</a:t>
            </a:r>
            <a:endParaRPr lang="en-US" sz="825" b="1" dirty="0">
              <a:solidFill>
                <a:schemeClr val="bg1"/>
              </a:solidFill>
              <a:latin typeface="Helvetica Neue"/>
              <a:cs typeface="Helvetica Neue"/>
            </a:endParaRPr>
          </a:p>
        </p:txBody>
      </p:sp>
      <p:sp>
        <p:nvSpPr>
          <p:cNvPr id="12" name="Rectangle 11"/>
          <p:cNvSpPr/>
          <p:nvPr/>
        </p:nvSpPr>
        <p:spPr>
          <a:xfrm>
            <a:off x="5428831" y="1494193"/>
            <a:ext cx="727295" cy="548327"/>
          </a:xfrm>
          <a:prstGeom prst="rect">
            <a:avLst/>
          </a:prstGeom>
          <a:solidFill>
            <a:srgbClr val="FFFFFF"/>
          </a:solidFill>
          <a:ln w="12700" cmpd="sng">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Helvetica Neue"/>
                <a:cs typeface="Helvetica Neue"/>
              </a:rPr>
              <a:t>Application</a:t>
            </a:r>
            <a:endParaRPr lang="en-US" sz="900" dirty="0">
              <a:solidFill>
                <a:schemeClr val="tx1"/>
              </a:solidFill>
              <a:latin typeface="Helvetica Neue"/>
              <a:cs typeface="Helvetica Neue"/>
            </a:endParaRPr>
          </a:p>
        </p:txBody>
      </p:sp>
      <p:sp>
        <p:nvSpPr>
          <p:cNvPr id="84" name="Rectangle 83"/>
          <p:cNvSpPr/>
          <p:nvPr/>
        </p:nvSpPr>
        <p:spPr>
          <a:xfrm>
            <a:off x="7176250" y="2173329"/>
            <a:ext cx="727295" cy="548327"/>
          </a:xfrm>
          <a:prstGeom prst="rect">
            <a:avLst/>
          </a:prstGeom>
          <a:solidFill>
            <a:srgbClr val="FFFFFF"/>
          </a:solidFill>
          <a:ln w="12700" cmpd="sng">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Helvetica Neue"/>
                <a:cs typeface="Helvetica Neue"/>
              </a:rPr>
              <a:t>Application</a:t>
            </a:r>
            <a:endParaRPr lang="en-US" sz="900" dirty="0">
              <a:solidFill>
                <a:schemeClr val="tx1"/>
              </a:solidFill>
              <a:latin typeface="Helvetica Neue"/>
              <a:cs typeface="Helvetica Neue"/>
            </a:endParaRPr>
          </a:p>
        </p:txBody>
      </p:sp>
      <p:cxnSp>
        <p:nvCxnSpPr>
          <p:cNvPr id="21" name="Straight Arrow Connector 20"/>
          <p:cNvCxnSpPr>
            <a:stCxn id="85" idx="2"/>
            <a:endCxn id="84" idx="0"/>
          </p:cNvCxnSpPr>
          <p:nvPr/>
        </p:nvCxnSpPr>
        <p:spPr>
          <a:xfrm>
            <a:off x="7534735" y="1506652"/>
            <a:ext cx="5162" cy="666677"/>
          </a:xfrm>
          <a:prstGeom prst="straightConnector1">
            <a:avLst/>
          </a:prstGeom>
          <a:ln w="28575" cmpd="sng">
            <a:solidFill>
              <a:srgbClr val="4178BE"/>
            </a:solidFill>
            <a:tailEnd type="arrow"/>
          </a:ln>
          <a:effectLst/>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7176250" y="1671383"/>
            <a:ext cx="393056" cy="230832"/>
          </a:xfrm>
          <a:prstGeom prst="rect">
            <a:avLst/>
          </a:prstGeom>
          <a:noFill/>
          <a:effectLst/>
        </p:spPr>
        <p:txBody>
          <a:bodyPr wrap="none" rtlCol="0">
            <a:spAutoFit/>
          </a:bodyPr>
          <a:lstStyle/>
          <a:p>
            <a:r>
              <a:rPr lang="en-US" sz="900" dirty="0">
                <a:latin typeface="Calibri"/>
                <a:cs typeface="Calibri"/>
              </a:rPr>
              <a:t>uses</a:t>
            </a:r>
            <a:endParaRPr lang="en-US" sz="900" dirty="0">
              <a:latin typeface="Calibri"/>
              <a:cs typeface="Calibri"/>
            </a:endParaRPr>
          </a:p>
        </p:txBody>
      </p:sp>
      <p:sp>
        <p:nvSpPr>
          <p:cNvPr id="120" name="Folded Corner 119"/>
          <p:cNvSpPr/>
          <p:nvPr/>
        </p:nvSpPr>
        <p:spPr>
          <a:xfrm>
            <a:off x="7579702" y="3004765"/>
            <a:ext cx="515120" cy="193459"/>
          </a:xfrm>
          <a:prstGeom prst="foldedCorner">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err="1">
                <a:solidFill>
                  <a:schemeClr val="tx1"/>
                </a:solidFill>
                <a:latin typeface="Calibri"/>
                <a:cs typeface="Calibri"/>
              </a:rPr>
              <a:t>TkeyB</a:t>
            </a:r>
            <a:endParaRPr lang="en-US" sz="788" dirty="0">
              <a:solidFill>
                <a:schemeClr val="tx1"/>
              </a:solidFill>
              <a:latin typeface="Calibri"/>
              <a:cs typeface="Calibri"/>
            </a:endParaRPr>
          </a:p>
        </p:txBody>
      </p:sp>
      <p:grpSp>
        <p:nvGrpSpPr>
          <p:cNvPr id="121" name="Group 120"/>
          <p:cNvGrpSpPr/>
          <p:nvPr/>
        </p:nvGrpSpPr>
        <p:grpSpPr>
          <a:xfrm>
            <a:off x="1408756" y="1111921"/>
            <a:ext cx="884480" cy="464726"/>
            <a:chOff x="8203321" y="3097576"/>
            <a:chExt cx="866669" cy="411867"/>
          </a:xfrm>
        </p:grpSpPr>
        <p:sp>
          <p:nvSpPr>
            <p:cNvPr id="122" name="Rectangle 121"/>
            <p:cNvSpPr/>
            <p:nvPr/>
          </p:nvSpPr>
          <p:spPr>
            <a:xfrm>
              <a:off x="8203321" y="3097576"/>
              <a:ext cx="866669" cy="411867"/>
            </a:xfrm>
            <a:prstGeom prst="rect">
              <a:avLst/>
            </a:prstGeom>
            <a:solidFill>
              <a:schemeClr val="bg1"/>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3" name="Picture 122"/>
            <p:cNvPicPr>
              <a:picLocks noChangeAspect="1"/>
            </p:cNvPicPr>
            <p:nvPr/>
          </p:nvPicPr>
          <p:blipFill>
            <a:blip r:embed="rId4">
              <a:duotone>
                <a:schemeClr val="accent2">
                  <a:shade val="45000"/>
                  <a:satMod val="135000"/>
                </a:schemeClr>
                <a:prstClr val="white"/>
              </a:duotone>
            </a:blip>
            <a:stretch>
              <a:fillRect/>
            </a:stretch>
          </p:blipFill>
          <p:spPr>
            <a:xfrm>
              <a:off x="8702016" y="3174776"/>
              <a:ext cx="261642" cy="261642"/>
            </a:xfrm>
            <a:prstGeom prst="rect">
              <a:avLst/>
            </a:prstGeom>
            <a:ln w="9525" cmpd="sng">
              <a:solidFill>
                <a:schemeClr val="accent1"/>
              </a:solidFill>
            </a:ln>
          </p:spPr>
        </p:pic>
        <p:sp>
          <p:nvSpPr>
            <p:cNvPr id="124" name="TextBox 123"/>
            <p:cNvSpPr txBox="1"/>
            <p:nvPr/>
          </p:nvSpPr>
          <p:spPr>
            <a:xfrm>
              <a:off x="8314937" y="3174808"/>
              <a:ext cx="289100" cy="194348"/>
            </a:xfrm>
            <a:prstGeom prst="rect">
              <a:avLst/>
            </a:prstGeom>
            <a:noFill/>
            <a:ln>
              <a:solidFill>
                <a:schemeClr val="accent1"/>
              </a:solidFill>
            </a:ln>
          </p:spPr>
          <p:txBody>
            <a:bodyPr wrap="square" rtlCol="0">
              <a:spAutoFit/>
            </a:bodyPr>
            <a:lstStyle/>
            <a:p>
              <a:pPr marL="214313" indent="-214313">
                <a:buFont typeface="Wingdings" charset="2"/>
                <a:buChar char="ü"/>
              </a:pPr>
              <a:r>
                <a:rPr lang="en-US" sz="825" dirty="0">
                  <a:solidFill>
                    <a:srgbClr val="4178BE"/>
                  </a:solidFill>
                  <a:latin typeface="Helvetica Neue"/>
                  <a:cs typeface="Helvetica Neue"/>
                </a:rPr>
                <a:t> </a:t>
              </a:r>
            </a:p>
          </p:txBody>
        </p:sp>
      </p:grpSp>
      <p:grpSp>
        <p:nvGrpSpPr>
          <p:cNvPr id="27" name="Group 26"/>
          <p:cNvGrpSpPr/>
          <p:nvPr/>
        </p:nvGrpSpPr>
        <p:grpSpPr>
          <a:xfrm>
            <a:off x="5360879" y="3198225"/>
            <a:ext cx="309700" cy="279859"/>
            <a:chOff x="5747315" y="4202566"/>
            <a:chExt cx="412933" cy="373145"/>
          </a:xfrm>
        </p:grpSpPr>
        <p:sp>
          <p:nvSpPr>
            <p:cNvPr id="127" name="Folded Corner 126"/>
            <p:cNvSpPr/>
            <p:nvPr/>
          </p:nvSpPr>
          <p:spPr>
            <a:xfrm>
              <a:off x="5806717" y="4261424"/>
              <a:ext cx="251222" cy="314287"/>
            </a:xfrm>
            <a:prstGeom prst="foldedCorner">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b="1" dirty="0">
                <a:solidFill>
                  <a:schemeClr val="tx1"/>
                </a:solidFill>
                <a:latin typeface="Calibri"/>
                <a:cs typeface="Calibri"/>
              </a:endParaRPr>
            </a:p>
          </p:txBody>
        </p:sp>
        <p:sp>
          <p:nvSpPr>
            <p:cNvPr id="128" name="Rectangle 127"/>
            <p:cNvSpPr/>
            <p:nvPr/>
          </p:nvSpPr>
          <p:spPr>
            <a:xfrm>
              <a:off x="5747315" y="4202566"/>
              <a:ext cx="412933" cy="369332"/>
            </a:xfrm>
            <a:prstGeom prst="rect">
              <a:avLst/>
            </a:prstGeom>
          </p:spPr>
          <p:txBody>
            <a:bodyPr wrap="none">
              <a:spAutoFit/>
            </a:bodyPr>
            <a:lstStyle/>
            <a:p>
              <a:r>
                <a:rPr lang="en-US" sz="1200" b="1" dirty="0" err="1">
                  <a:solidFill>
                    <a:srgbClr val="4178BE"/>
                  </a:solidFill>
                  <a:latin typeface="Calibri"/>
                  <a:cs typeface="Calibri"/>
                </a:rPr>
                <a:t>sc</a:t>
              </a:r>
              <a:endParaRPr lang="en-US" sz="1200" b="1" dirty="0">
                <a:solidFill>
                  <a:srgbClr val="4178BE"/>
                </a:solidFill>
                <a:latin typeface="Calibri"/>
                <a:cs typeface="Calibri"/>
              </a:endParaRPr>
            </a:p>
          </p:txBody>
        </p:sp>
      </p:grpSp>
      <p:sp>
        <p:nvSpPr>
          <p:cNvPr id="129" name="Rectangle 128"/>
          <p:cNvSpPr/>
          <p:nvPr/>
        </p:nvSpPr>
        <p:spPr>
          <a:xfrm>
            <a:off x="2560445" y="1554874"/>
            <a:ext cx="800403" cy="428117"/>
          </a:xfrm>
          <a:prstGeom prst="rect">
            <a:avLst/>
          </a:prstGeom>
          <a:solidFill>
            <a:srgbClr val="FFFFFF"/>
          </a:solidFill>
          <a:ln w="12700" cmpd="sng">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Helvetica Neue"/>
                <a:cs typeface="Helvetica Neue"/>
              </a:rPr>
              <a:t>Membership</a:t>
            </a:r>
            <a:endParaRPr lang="en-US" sz="900" dirty="0">
              <a:solidFill>
                <a:schemeClr val="tx1"/>
              </a:solidFill>
              <a:latin typeface="Helvetica Neue"/>
              <a:cs typeface="Helvetica Neue"/>
            </a:endParaRPr>
          </a:p>
        </p:txBody>
      </p:sp>
      <p:cxnSp>
        <p:nvCxnSpPr>
          <p:cNvPr id="232" name="Elbow Connector 231"/>
          <p:cNvCxnSpPr>
            <a:stCxn id="129" idx="0"/>
            <a:endCxn id="122" idx="3"/>
          </p:cNvCxnSpPr>
          <p:nvPr/>
        </p:nvCxnSpPr>
        <p:spPr>
          <a:xfrm rot="16200000" flipV="1">
            <a:off x="2521647" y="1115874"/>
            <a:ext cx="210590" cy="667411"/>
          </a:xfrm>
          <a:prstGeom prst="bentConnector2">
            <a:avLst/>
          </a:prstGeom>
          <a:ln w="28575" cmpd="sng">
            <a:solidFill>
              <a:srgbClr val="4178BE"/>
            </a:solidFill>
            <a:tailEnd type="arrow"/>
          </a:ln>
          <a:effectLst/>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1491445" y="765672"/>
            <a:ext cx="719102" cy="369332"/>
          </a:xfrm>
          <a:prstGeom prst="rect">
            <a:avLst/>
          </a:prstGeom>
          <a:noFill/>
          <a:effectLst/>
        </p:spPr>
        <p:txBody>
          <a:bodyPr wrap="square" rtlCol="0">
            <a:spAutoFit/>
          </a:bodyPr>
          <a:lstStyle/>
          <a:p>
            <a:pPr algn="ctr"/>
            <a:r>
              <a:rPr lang="en-US" sz="900" dirty="0">
                <a:latin typeface="Calibri"/>
                <a:cs typeface="Calibri"/>
              </a:rPr>
              <a:t>Certificate Authority</a:t>
            </a:r>
            <a:endParaRPr lang="en-US" sz="900" dirty="0">
              <a:latin typeface="Calibri"/>
              <a:cs typeface="Calibri"/>
            </a:endParaRPr>
          </a:p>
        </p:txBody>
      </p:sp>
      <p:grpSp>
        <p:nvGrpSpPr>
          <p:cNvPr id="131" name="Group 130"/>
          <p:cNvGrpSpPr/>
          <p:nvPr/>
        </p:nvGrpSpPr>
        <p:grpSpPr>
          <a:xfrm>
            <a:off x="3913021" y="1456582"/>
            <a:ext cx="342607" cy="240131"/>
            <a:chOff x="3053916" y="6186281"/>
            <a:chExt cx="456809" cy="320175"/>
          </a:xfrm>
        </p:grpSpPr>
        <p:sp>
          <p:nvSpPr>
            <p:cNvPr id="132" name="Rectangle 131"/>
            <p:cNvSpPr/>
            <p:nvPr/>
          </p:nvSpPr>
          <p:spPr>
            <a:xfrm>
              <a:off x="3053916" y="6272185"/>
              <a:ext cx="456809" cy="234271"/>
            </a:xfrm>
            <a:prstGeom prst="rect">
              <a:avLst/>
            </a:prstGeom>
            <a:no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Oval 132"/>
            <p:cNvSpPr/>
            <p:nvPr/>
          </p:nvSpPr>
          <p:spPr>
            <a:xfrm>
              <a:off x="3384550" y="6362700"/>
              <a:ext cx="45719" cy="45719"/>
            </a:xfrm>
            <a:prstGeom prst="ellipse">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4" name="Straight Connector 133"/>
            <p:cNvCxnSpPr/>
            <p:nvPr/>
          </p:nvCxnSpPr>
          <p:spPr>
            <a:xfrm flipV="1">
              <a:off x="3053916" y="6189456"/>
              <a:ext cx="423374" cy="82730"/>
            </a:xfrm>
            <a:prstGeom prst="line">
              <a:avLst/>
            </a:prstGeom>
            <a:ln w="12700" cmpd="sng">
              <a:solidFill>
                <a:srgbClr val="4178BE"/>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474115" y="6186281"/>
              <a:ext cx="0" cy="82729"/>
            </a:xfrm>
            <a:prstGeom prst="line">
              <a:avLst/>
            </a:prstGeom>
            <a:ln w="19050" cmpd="sng">
              <a:solidFill>
                <a:srgbClr val="4178BE"/>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p:cNvGrpSpPr/>
          <p:nvPr/>
        </p:nvGrpSpPr>
        <p:grpSpPr>
          <a:xfrm>
            <a:off x="7051368" y="971836"/>
            <a:ext cx="342607" cy="240131"/>
            <a:chOff x="3053916" y="6186281"/>
            <a:chExt cx="456809" cy="320175"/>
          </a:xfrm>
        </p:grpSpPr>
        <p:sp>
          <p:nvSpPr>
            <p:cNvPr id="138" name="Rectangle 137"/>
            <p:cNvSpPr/>
            <p:nvPr/>
          </p:nvSpPr>
          <p:spPr>
            <a:xfrm>
              <a:off x="3053916" y="6272185"/>
              <a:ext cx="456809" cy="234271"/>
            </a:xfrm>
            <a:prstGeom prst="rect">
              <a:avLst/>
            </a:prstGeom>
            <a:no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Oval 138"/>
            <p:cNvSpPr/>
            <p:nvPr/>
          </p:nvSpPr>
          <p:spPr>
            <a:xfrm>
              <a:off x="3384550" y="6362700"/>
              <a:ext cx="45719" cy="45719"/>
            </a:xfrm>
            <a:prstGeom prst="ellipse">
              <a:avLst/>
            </a:prstGeom>
            <a:solidFill>
              <a:srgbClr val="FFFFFF"/>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0" name="Straight Connector 139"/>
            <p:cNvCxnSpPr/>
            <p:nvPr/>
          </p:nvCxnSpPr>
          <p:spPr>
            <a:xfrm flipV="1">
              <a:off x="3053916" y="6189456"/>
              <a:ext cx="423374" cy="82730"/>
            </a:xfrm>
            <a:prstGeom prst="line">
              <a:avLst/>
            </a:prstGeom>
            <a:ln w="12700" cmpd="sng">
              <a:solidFill>
                <a:srgbClr val="4178BE"/>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474115" y="6186281"/>
              <a:ext cx="0" cy="82729"/>
            </a:xfrm>
            <a:prstGeom prst="line">
              <a:avLst/>
            </a:prstGeom>
            <a:ln w="19050" cmpd="sng">
              <a:solidFill>
                <a:srgbClr val="4178B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5286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Transferring </a:t>
            </a:r>
            <a:r>
              <a:rPr lang="en-US" dirty="0" smtClean="0">
                <a:solidFill>
                  <a:srgbClr val="268ABF"/>
                </a:solidFill>
              </a:rPr>
              <a:t>Assets</a:t>
            </a:r>
            <a:r>
              <a:rPr lang="en-US" dirty="0" smtClean="0"/>
              <a:t>, building </a:t>
            </a:r>
            <a:r>
              <a:rPr lang="en-US" dirty="0" smtClean="0">
                <a:solidFill>
                  <a:srgbClr val="268ABF"/>
                </a:solidFill>
              </a:rPr>
              <a:t>Value</a:t>
            </a:r>
            <a:endParaRPr lang="en-US" dirty="0">
              <a:solidFill>
                <a:srgbClr val="268ABF"/>
              </a:solidFill>
            </a:endParaRPr>
          </a:p>
        </p:txBody>
      </p:sp>
      <p:sp>
        <p:nvSpPr>
          <p:cNvPr id="3" name="Content Placeholder 2"/>
          <p:cNvSpPr>
            <a:spLocks noGrp="1"/>
          </p:cNvSpPr>
          <p:nvPr>
            <p:ph sz="half" idx="1"/>
          </p:nvPr>
        </p:nvSpPr>
        <p:spPr>
          <a:xfrm>
            <a:off x="375019" y="1200151"/>
            <a:ext cx="4207564" cy="3520016"/>
          </a:xfrm>
        </p:spPr>
        <p:txBody>
          <a:bodyPr>
            <a:normAutofit fontScale="85000" lnSpcReduction="10000"/>
          </a:bodyPr>
          <a:lstStyle/>
          <a:p>
            <a:r>
              <a:rPr lang="en-US" dirty="0"/>
              <a:t>Anything that is capable of being owned or controlled to produce </a:t>
            </a:r>
            <a:r>
              <a:rPr lang="en-US" dirty="0">
                <a:solidFill>
                  <a:srgbClr val="268ABF"/>
                </a:solidFill>
              </a:rPr>
              <a:t>value</a:t>
            </a:r>
            <a:r>
              <a:rPr lang="en-US" dirty="0" smtClean="0"/>
              <a:t>,</a:t>
            </a:r>
            <a:r>
              <a:rPr lang="en-US" dirty="0"/>
              <a:t> is </a:t>
            </a:r>
            <a:r>
              <a:rPr lang="en-US" dirty="0" smtClean="0"/>
              <a:t>an</a:t>
            </a:r>
            <a:r>
              <a:rPr lang="en-US" dirty="0" smtClean="0">
                <a:solidFill>
                  <a:srgbClr val="268ABF"/>
                </a:solidFill>
              </a:rPr>
              <a:t> asset </a:t>
            </a:r>
            <a:r>
              <a:rPr lang="en-US" dirty="0"/>
              <a:t> </a:t>
            </a:r>
            <a:endParaRPr lang="en-US" dirty="0" smtClean="0"/>
          </a:p>
          <a:p>
            <a:r>
              <a:rPr lang="en-US" dirty="0" smtClean="0"/>
              <a:t>Two fundamental types of asset</a:t>
            </a:r>
            <a:endParaRPr lang="en-US" dirty="0"/>
          </a:p>
          <a:p>
            <a:pPr lvl="1"/>
            <a:r>
              <a:rPr lang="en-US" dirty="0" smtClean="0"/>
              <a:t>Tangible, e.g. a house</a:t>
            </a:r>
          </a:p>
          <a:p>
            <a:pPr lvl="1"/>
            <a:r>
              <a:rPr lang="en-US" dirty="0" smtClean="0"/>
              <a:t>Intangible e.g. a mortgage</a:t>
            </a:r>
            <a:r>
              <a:rPr lang="en-US" dirty="0"/>
              <a:t> </a:t>
            </a:r>
          </a:p>
          <a:p>
            <a:r>
              <a:rPr lang="en-US" dirty="0" smtClean="0"/>
              <a:t>Intangible assets subdivide</a:t>
            </a:r>
          </a:p>
          <a:p>
            <a:pPr lvl="1"/>
            <a:r>
              <a:rPr lang="en-US" dirty="0" smtClean="0"/>
              <a:t>Financial, e.g. bond</a:t>
            </a:r>
          </a:p>
          <a:p>
            <a:pPr lvl="1"/>
            <a:r>
              <a:rPr lang="en-US" dirty="0" smtClean="0"/>
              <a:t>Intellectual e.g. patents</a:t>
            </a:r>
          </a:p>
          <a:p>
            <a:pPr lvl="1"/>
            <a:r>
              <a:rPr lang="en-US" dirty="0" smtClean="0"/>
              <a:t>Digital e.g. music</a:t>
            </a:r>
          </a:p>
          <a:p>
            <a:r>
              <a:rPr lang="en-US" dirty="0" smtClean="0"/>
              <a:t>Cash is also an asset</a:t>
            </a:r>
          </a:p>
          <a:p>
            <a:pPr lvl="1"/>
            <a:r>
              <a:rPr lang="en-US" dirty="0" smtClean="0"/>
              <a:t>Has property of anonymity </a:t>
            </a:r>
            <a:endParaRPr lang="en-US" dirty="0"/>
          </a:p>
        </p:txBody>
      </p:sp>
      <p:pic>
        <p:nvPicPr>
          <p:cNvPr id="5" name="Content Placeholder 4" descr="Fixed-Assets-Icon.png"/>
          <p:cNvPicPr>
            <a:picLocks noGrp="1" noChangeAspect="1"/>
          </p:cNvPicPr>
          <p:nvPr>
            <p:ph sz="half" idx="2"/>
          </p:nvPr>
        </p:nvPicPr>
        <p:blipFill>
          <a:blip r:embed="rId3">
            <a:extLst>
              <a:ext uri="{28A0092B-C50C-407E-A947-70E740481C1C}">
                <a14:useLocalDpi xmlns:a14="http://schemas.microsoft.com/office/drawing/2010/main" val="0"/>
              </a:ext>
            </a:extLst>
          </a:blip>
          <a:srcRect t="7980" b="7980"/>
          <a:stretch>
            <a:fillRect/>
          </a:stretch>
        </p:blipFill>
        <p:spPr>
          <a:xfrm>
            <a:off x="5040698" y="1200151"/>
            <a:ext cx="1903925" cy="1600262"/>
          </a:xfrm>
        </p:spPr>
      </p:pic>
      <p:pic>
        <p:nvPicPr>
          <p:cNvPr id="6" name="Picture 5" descr="3_Asset Managem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2997" y="2306108"/>
            <a:ext cx="2076450" cy="2076450"/>
          </a:xfrm>
          <a:prstGeom prst="rect">
            <a:avLst/>
          </a:prstGeom>
        </p:spPr>
      </p:pic>
      <p:sp>
        <p:nvSpPr>
          <p:cNvPr id="7" name="Rectangle 6"/>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spTree>
    <p:extLst>
      <p:ext uri="{BB962C8B-B14F-4D97-AF65-F5344CB8AC3E}">
        <p14:creationId xmlns:p14="http://schemas.microsoft.com/office/powerpoint/2010/main" val="1824118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68ABF"/>
                </a:solidFill>
              </a:rPr>
              <a:t>Ledgers</a:t>
            </a:r>
            <a:r>
              <a:rPr lang="en-US" dirty="0" smtClean="0"/>
              <a:t> are key . . .</a:t>
            </a:r>
            <a:endParaRPr lang="en-US" dirty="0"/>
          </a:p>
        </p:txBody>
      </p:sp>
      <p:sp>
        <p:nvSpPr>
          <p:cNvPr id="3" name="Content Placeholder 2"/>
          <p:cNvSpPr>
            <a:spLocks noGrp="1"/>
          </p:cNvSpPr>
          <p:nvPr>
            <p:ph sz="half" idx="1"/>
          </p:nvPr>
        </p:nvSpPr>
        <p:spPr>
          <a:xfrm>
            <a:off x="375019" y="888588"/>
            <a:ext cx="3789879" cy="3645476"/>
          </a:xfrm>
        </p:spPr>
        <p:txBody>
          <a:bodyPr>
            <a:normAutofit fontScale="77500" lnSpcReduction="20000"/>
          </a:bodyPr>
          <a:lstStyle/>
          <a:p>
            <a:r>
              <a:rPr lang="en-US" dirty="0" smtClean="0">
                <a:solidFill>
                  <a:srgbClr val="268ABF"/>
                </a:solidFill>
              </a:rPr>
              <a:t>Ledger</a:t>
            </a:r>
            <a:r>
              <a:rPr lang="en-US" dirty="0" smtClean="0"/>
              <a:t> is THE </a:t>
            </a:r>
            <a:r>
              <a:rPr lang="en-US" dirty="0"/>
              <a:t>system of record for a business</a:t>
            </a:r>
          </a:p>
          <a:p>
            <a:r>
              <a:rPr lang="en-US" dirty="0" smtClean="0"/>
              <a:t>Business </a:t>
            </a:r>
            <a:r>
              <a:rPr lang="en-US" dirty="0"/>
              <a:t>will have multiple ledgers for multiple business networks in which they participate</a:t>
            </a:r>
            <a:r>
              <a:rPr lang="en-US" dirty="0" smtClean="0"/>
              <a:t>.</a:t>
            </a:r>
          </a:p>
          <a:p>
            <a:r>
              <a:rPr lang="en-US" sz="2100" dirty="0">
                <a:solidFill>
                  <a:srgbClr val="268ABF"/>
                </a:solidFill>
              </a:rPr>
              <a:t>Transaction</a:t>
            </a:r>
            <a:r>
              <a:rPr lang="en-US" sz="2100" dirty="0"/>
              <a:t> - an asset </a:t>
            </a:r>
            <a:r>
              <a:rPr lang="en-US" sz="2100" dirty="0" smtClean="0"/>
              <a:t>transfer onto of off the ledger</a:t>
            </a:r>
            <a:endParaRPr lang="en-US" sz="2100" dirty="0"/>
          </a:p>
          <a:p>
            <a:pPr lvl="1"/>
            <a:r>
              <a:rPr lang="en-US" sz="1800" dirty="0"/>
              <a:t>John gives a car to Anthony </a:t>
            </a:r>
            <a:r>
              <a:rPr lang="en-US" sz="1800" dirty="0">
                <a:solidFill>
                  <a:srgbClr val="000000"/>
                </a:solidFill>
              </a:rPr>
              <a:t>(simple)</a:t>
            </a:r>
          </a:p>
          <a:p>
            <a:r>
              <a:rPr lang="en-US" sz="2100" dirty="0">
                <a:solidFill>
                  <a:srgbClr val="268ABF"/>
                </a:solidFill>
              </a:rPr>
              <a:t>Contract</a:t>
            </a:r>
            <a:r>
              <a:rPr lang="en-US" sz="2100" dirty="0"/>
              <a:t> - conditions for transaction to occur</a:t>
            </a:r>
          </a:p>
          <a:p>
            <a:pPr lvl="1"/>
            <a:r>
              <a:rPr lang="en-US" sz="1800" dirty="0"/>
              <a:t>If Anthony pays John money, then car passes from John to Anthony </a:t>
            </a:r>
            <a:r>
              <a:rPr lang="en-US" sz="1800" dirty="0">
                <a:solidFill>
                  <a:srgbClr val="000000"/>
                </a:solidFill>
              </a:rPr>
              <a:t>(simple)</a:t>
            </a:r>
          </a:p>
          <a:p>
            <a:pPr lvl="1"/>
            <a:r>
              <a:rPr lang="en-US" sz="1800" dirty="0"/>
              <a:t>If car won't start, funds do not pass to John (as decided by third party arbitrator) </a:t>
            </a:r>
            <a:r>
              <a:rPr lang="en-US" sz="1800" dirty="0">
                <a:solidFill>
                  <a:srgbClr val="000000"/>
                </a:solidFill>
              </a:rPr>
              <a:t>(more complex)</a:t>
            </a:r>
          </a:p>
          <a:p>
            <a:endParaRPr lang="en-US" dirty="0" smtClean="0"/>
          </a:p>
        </p:txBody>
      </p:sp>
      <p:pic>
        <p:nvPicPr>
          <p:cNvPr id="4" name="Picture 3" descr="ledg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898" y="690583"/>
            <a:ext cx="4789688" cy="2139394"/>
          </a:xfrm>
          <a:prstGeom prst="rect">
            <a:avLst/>
          </a:prstGeom>
        </p:spPr>
      </p:pic>
      <p:pic>
        <p:nvPicPr>
          <p:cNvPr id="7" name="Picture 6" descr="Ledger_Databas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905" y="1729391"/>
            <a:ext cx="2744164" cy="1679222"/>
          </a:xfrm>
          <a:prstGeom prst="rect">
            <a:avLst/>
          </a:prstGeom>
        </p:spPr>
      </p:pic>
      <p:sp>
        <p:nvSpPr>
          <p:cNvPr id="8" name="Rectangle 7"/>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pic>
        <p:nvPicPr>
          <p:cNvPr id="9" name="Picture 8" descr="contract-illustration-paper-blank-form-33614804.jpg"/>
          <p:cNvPicPr>
            <a:picLocks noChangeAspect="1"/>
          </p:cNvPicPr>
          <p:nvPr/>
        </p:nvPicPr>
        <p:blipFill rotWithShape="1">
          <a:blip r:embed="rId5">
            <a:extLst>
              <a:ext uri="{28A0092B-C50C-407E-A947-70E740481C1C}">
                <a14:useLocalDpi xmlns:a14="http://schemas.microsoft.com/office/drawing/2010/main" val="0"/>
              </a:ext>
            </a:extLst>
          </a:blip>
          <a:srcRect b="7563"/>
          <a:stretch/>
        </p:blipFill>
        <p:spPr>
          <a:xfrm>
            <a:off x="4307801" y="3134986"/>
            <a:ext cx="1274772" cy="1259940"/>
          </a:xfrm>
          <a:prstGeom prst="rect">
            <a:avLst/>
          </a:prstGeom>
        </p:spPr>
      </p:pic>
      <p:pic>
        <p:nvPicPr>
          <p:cNvPr id="10" name="Picture 9" descr="car-money-key.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6590" y="3855744"/>
            <a:ext cx="2498029" cy="717566"/>
          </a:xfrm>
          <a:prstGeom prst="rect">
            <a:avLst/>
          </a:prstGeom>
        </p:spPr>
      </p:pic>
    </p:spTree>
    <p:extLst>
      <p:ext uri="{BB962C8B-B14F-4D97-AF65-F5344CB8AC3E}">
        <p14:creationId xmlns:p14="http://schemas.microsoft.com/office/powerpoint/2010/main" val="39689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Blockchain</a:t>
            </a:r>
            <a:endParaRPr lang="en-US" dirty="0"/>
          </a:p>
        </p:txBody>
      </p:sp>
      <p:sp>
        <p:nvSpPr>
          <p:cNvPr id="3" name="Content Placeholder 2"/>
          <p:cNvSpPr>
            <a:spLocks noGrp="1"/>
          </p:cNvSpPr>
          <p:nvPr>
            <p:ph sz="half" idx="1"/>
          </p:nvPr>
        </p:nvSpPr>
        <p:spPr>
          <a:xfrm>
            <a:off x="0" y="1200151"/>
            <a:ext cx="9144000" cy="3394472"/>
          </a:xfrm>
        </p:spPr>
        <p:txBody>
          <a:bodyPr>
            <a:normAutofit/>
          </a:bodyPr>
          <a:lstStyle/>
          <a:p>
            <a:pPr marL="0" indent="0" algn="ctr">
              <a:buNone/>
            </a:pPr>
            <a:r>
              <a:rPr lang="en-US" sz="2800" i="1" dirty="0" smtClean="0"/>
              <a:t>A </a:t>
            </a:r>
            <a:r>
              <a:rPr lang="en-US" sz="2800" i="1" dirty="0" smtClean="0">
                <a:solidFill>
                  <a:srgbClr val="51A7F9"/>
                </a:solidFill>
              </a:rPr>
              <a:t>shared </a:t>
            </a:r>
            <a:r>
              <a:rPr lang="en-US" sz="2800" i="1" dirty="0">
                <a:solidFill>
                  <a:srgbClr val="51A7F9"/>
                </a:solidFill>
              </a:rPr>
              <a:t>ledger technology</a:t>
            </a:r>
            <a:r>
              <a:rPr lang="en-US" sz="2800" i="1" dirty="0"/>
              <a:t> allowing </a:t>
            </a:r>
            <a:r>
              <a:rPr lang="en-US" sz="2800" i="1" dirty="0" smtClean="0"/>
              <a:t>any participant in </a:t>
            </a:r>
            <a:r>
              <a:rPr lang="en-US" sz="2800" i="1" dirty="0"/>
              <a:t>the </a:t>
            </a:r>
            <a:r>
              <a:rPr lang="en-US" sz="2800" i="1" dirty="0" smtClean="0"/>
              <a:t>business network </a:t>
            </a:r>
            <a:r>
              <a:rPr lang="en-US" sz="2800" i="1" dirty="0"/>
              <a:t>to see THE system of record (ledger</a:t>
            </a:r>
            <a:r>
              <a:rPr lang="en-US" sz="2800" i="1" dirty="0" smtClean="0"/>
              <a:t>)</a:t>
            </a:r>
            <a:endParaRPr lang="en-US" sz="2800" i="1" dirty="0"/>
          </a:p>
          <a:p>
            <a:pPr marL="0" indent="0" algn="ctr">
              <a:buNone/>
            </a:pPr>
            <a:endParaRPr lang="en-US" sz="3200" dirty="0"/>
          </a:p>
        </p:txBody>
      </p:sp>
      <p:sp>
        <p:nvSpPr>
          <p:cNvPr id="6" name="Rectangle 5"/>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pic>
        <p:nvPicPr>
          <p:cNvPr id="7" name="Picture 6" descr="ledg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232" y="3063293"/>
            <a:ext cx="3108726" cy="1388565"/>
          </a:xfrm>
          <a:prstGeom prst="rect">
            <a:avLst/>
          </a:prstGeom>
        </p:spPr>
      </p:pic>
    </p:spTree>
    <p:extLst>
      <p:ext uri="{BB962C8B-B14F-4D97-AF65-F5344CB8AC3E}">
        <p14:creationId xmlns:p14="http://schemas.microsoft.com/office/powerpoint/2010/main" val="1857677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0" y="297712"/>
            <a:ext cx="7648199" cy="852853"/>
          </a:xfrm>
        </p:spPr>
        <p:txBody>
          <a:bodyPr>
            <a:normAutofit lnSpcReduction="10000"/>
          </a:bodyPr>
          <a:lstStyle/>
          <a:p>
            <a:pPr marL="0" indent="0">
              <a:buNone/>
            </a:pPr>
            <a:r>
              <a:rPr lang="en-US" b="1" dirty="0" smtClean="0"/>
              <a:t>Problem -</a:t>
            </a:r>
            <a:r>
              <a:rPr lang="en-US" dirty="0"/>
              <a:t> Difficult to monitor asset ownership and transfers in a trusted  business network</a:t>
            </a:r>
            <a:br>
              <a:rPr lang="en-US" dirty="0"/>
            </a:br>
            <a:endParaRPr lang="en-US" dirty="0"/>
          </a:p>
        </p:txBody>
      </p:sp>
      <p:sp>
        <p:nvSpPr>
          <p:cNvPr id="117" name="Rectangle 116"/>
          <p:cNvSpPr/>
          <p:nvPr/>
        </p:nvSpPr>
        <p:spPr>
          <a:xfrm>
            <a:off x="1110015" y="1838714"/>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bg1"/>
                </a:solidFill>
                <a:latin typeface="Helvetica Neue"/>
                <a:cs typeface="Helvetica Neue"/>
              </a:rPr>
              <a:t>Counter-party</a:t>
            </a:r>
          </a:p>
          <a:p>
            <a:pPr algn="ctr"/>
            <a:r>
              <a:rPr lang="en-US" sz="1000" dirty="0" smtClean="0">
                <a:solidFill>
                  <a:schemeClr val="bg1"/>
                </a:solidFill>
                <a:latin typeface="Helvetica Neue"/>
                <a:cs typeface="Helvetica Neue"/>
              </a:rPr>
              <a:t>records</a:t>
            </a:r>
            <a:endParaRPr lang="en-US" sz="1000" dirty="0">
              <a:solidFill>
                <a:schemeClr val="bg1"/>
              </a:solidFill>
              <a:latin typeface="Helvetica Neue"/>
              <a:cs typeface="Helvetica Neue"/>
            </a:endParaRPr>
          </a:p>
        </p:txBody>
      </p:sp>
      <p:sp>
        <p:nvSpPr>
          <p:cNvPr id="118" name="Rectangle 117"/>
          <p:cNvSpPr/>
          <p:nvPr/>
        </p:nvSpPr>
        <p:spPr>
          <a:xfrm>
            <a:off x="6577409" y="1838714"/>
            <a:ext cx="1350240" cy="559161"/>
          </a:xfrm>
          <a:prstGeom prst="rect">
            <a:avLst/>
          </a:prstGeom>
          <a:solidFill>
            <a:srgbClr val="3366FF"/>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Bank records</a:t>
            </a:r>
            <a:endParaRPr lang="en-US" sz="1000" dirty="0">
              <a:solidFill>
                <a:srgbClr val="FFFFFF"/>
              </a:solidFill>
              <a:latin typeface="Helvetica Neue"/>
              <a:cs typeface="Helvetica Neue"/>
            </a:endParaRPr>
          </a:p>
        </p:txBody>
      </p:sp>
      <p:sp>
        <p:nvSpPr>
          <p:cNvPr id="119" name="Rectangle 118"/>
          <p:cNvSpPr/>
          <p:nvPr/>
        </p:nvSpPr>
        <p:spPr>
          <a:xfrm>
            <a:off x="1109507" y="2580140"/>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Party C’s Records</a:t>
            </a:r>
            <a:endParaRPr lang="en-US" sz="1000" dirty="0">
              <a:solidFill>
                <a:srgbClr val="FFFFFF"/>
              </a:solidFill>
              <a:latin typeface="Helvetica Neue"/>
              <a:cs typeface="Helvetica Neue"/>
            </a:endParaRPr>
          </a:p>
        </p:txBody>
      </p:sp>
      <p:sp>
        <p:nvSpPr>
          <p:cNvPr id="120" name="Rectangle 119"/>
          <p:cNvSpPr/>
          <p:nvPr/>
        </p:nvSpPr>
        <p:spPr>
          <a:xfrm>
            <a:off x="6577408" y="2573127"/>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Auditor records</a:t>
            </a:r>
            <a:endParaRPr lang="en-US" sz="1000" dirty="0">
              <a:solidFill>
                <a:srgbClr val="FFFFFF"/>
              </a:solidFill>
              <a:latin typeface="Helvetica Neue"/>
              <a:cs typeface="Helvetica Neue"/>
            </a:endParaRPr>
          </a:p>
        </p:txBody>
      </p:sp>
      <p:sp>
        <p:nvSpPr>
          <p:cNvPr id="121" name="Rectangle 120"/>
          <p:cNvSpPr/>
          <p:nvPr/>
        </p:nvSpPr>
        <p:spPr>
          <a:xfrm>
            <a:off x="3862527" y="2990117"/>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Party B Records</a:t>
            </a:r>
            <a:endParaRPr lang="en-US" sz="1000" dirty="0">
              <a:solidFill>
                <a:srgbClr val="FFFFFF"/>
              </a:solidFill>
              <a:latin typeface="Helvetica Neue"/>
              <a:cs typeface="Helvetica Neue"/>
            </a:endParaRPr>
          </a:p>
        </p:txBody>
      </p:sp>
      <p:sp>
        <p:nvSpPr>
          <p:cNvPr id="122" name="Rectangle 121"/>
          <p:cNvSpPr/>
          <p:nvPr/>
        </p:nvSpPr>
        <p:spPr>
          <a:xfrm>
            <a:off x="3862527" y="1457881"/>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Party A’s Records</a:t>
            </a:r>
            <a:endParaRPr lang="en-US" sz="1000" dirty="0">
              <a:solidFill>
                <a:srgbClr val="FFFFFF"/>
              </a:solidFill>
              <a:latin typeface="Helvetica Neue"/>
              <a:cs typeface="Helvetica Neue"/>
            </a:endParaRPr>
          </a:p>
        </p:txBody>
      </p:sp>
      <p:grpSp>
        <p:nvGrpSpPr>
          <p:cNvPr id="123" name="Group 122"/>
          <p:cNvGrpSpPr/>
          <p:nvPr/>
        </p:nvGrpSpPr>
        <p:grpSpPr>
          <a:xfrm>
            <a:off x="1784627" y="1727540"/>
            <a:ext cx="5467902" cy="1532236"/>
            <a:chOff x="1899007" y="2670544"/>
            <a:chExt cx="5467902" cy="1532236"/>
          </a:xfrm>
        </p:grpSpPr>
        <p:grpSp>
          <p:nvGrpSpPr>
            <p:cNvPr id="125" name="Group 124"/>
            <p:cNvGrpSpPr/>
            <p:nvPr/>
          </p:nvGrpSpPr>
          <p:grpSpPr>
            <a:xfrm>
              <a:off x="1899007" y="2670544"/>
              <a:ext cx="5467902" cy="1532236"/>
              <a:chOff x="1899007" y="2670544"/>
              <a:chExt cx="5467902" cy="1532236"/>
            </a:xfrm>
          </p:grpSpPr>
          <p:cxnSp>
            <p:nvCxnSpPr>
              <p:cNvPr id="127" name="Straight Connector 126"/>
              <p:cNvCxnSpPr>
                <a:stCxn id="117" idx="3"/>
                <a:endCxn id="118" idx="1"/>
              </p:cNvCxnSpPr>
              <p:nvPr/>
            </p:nvCxnSpPr>
            <p:spPr>
              <a:xfrm>
                <a:off x="2574635" y="3051377"/>
                <a:ext cx="4117154" cy="0"/>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17" idx="2"/>
                <a:endCxn id="119" idx="0"/>
              </p:cNvCxnSpPr>
              <p:nvPr/>
            </p:nvCxnSpPr>
            <p:spPr>
              <a:xfrm flipH="1">
                <a:off x="1899007" y="3330957"/>
                <a:ext cx="508" cy="182265"/>
              </a:xfrm>
              <a:prstGeom prst="line">
                <a:avLst/>
              </a:prstGeom>
              <a:ln w="12700">
                <a:solidFill>
                  <a:srgbClr val="1F947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19" idx="3"/>
                <a:endCxn id="118" idx="1"/>
              </p:cNvCxnSpPr>
              <p:nvPr/>
            </p:nvCxnSpPr>
            <p:spPr>
              <a:xfrm flipV="1">
                <a:off x="2574127" y="3051377"/>
                <a:ext cx="4117662" cy="741426"/>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20" idx="1"/>
                <a:endCxn id="117" idx="3"/>
              </p:cNvCxnSpPr>
              <p:nvPr/>
            </p:nvCxnSpPr>
            <p:spPr>
              <a:xfrm flipH="1" flipV="1">
                <a:off x="2574635" y="3051377"/>
                <a:ext cx="4117153" cy="734413"/>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8" idx="2"/>
                <a:endCxn id="120" idx="0"/>
              </p:cNvCxnSpPr>
              <p:nvPr/>
            </p:nvCxnSpPr>
            <p:spPr>
              <a:xfrm flipH="1">
                <a:off x="7366908" y="3330957"/>
                <a:ext cx="1" cy="175252"/>
              </a:xfrm>
              <a:prstGeom prst="line">
                <a:avLst/>
              </a:prstGeom>
              <a:ln w="12700">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19" idx="3"/>
                <a:endCxn id="120" idx="1"/>
              </p:cNvCxnSpPr>
              <p:nvPr/>
            </p:nvCxnSpPr>
            <p:spPr>
              <a:xfrm flipV="1">
                <a:off x="2574127" y="3785790"/>
                <a:ext cx="4117661" cy="7013"/>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21" idx="0"/>
                <a:endCxn id="118" idx="1"/>
              </p:cNvCxnSpPr>
              <p:nvPr/>
            </p:nvCxnSpPr>
            <p:spPr>
              <a:xfrm flipV="1">
                <a:off x="4652027" y="3051377"/>
                <a:ext cx="2039762" cy="871822"/>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21" idx="1"/>
                <a:endCxn id="119" idx="3"/>
              </p:cNvCxnSpPr>
              <p:nvPr/>
            </p:nvCxnSpPr>
            <p:spPr>
              <a:xfrm flipH="1" flipV="1">
                <a:off x="2574127" y="3792803"/>
                <a:ext cx="1402780" cy="409977"/>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21" idx="0"/>
                <a:endCxn id="117" idx="3"/>
              </p:cNvCxnSpPr>
              <p:nvPr/>
            </p:nvCxnSpPr>
            <p:spPr>
              <a:xfrm flipH="1" flipV="1">
                <a:off x="2574635" y="3051377"/>
                <a:ext cx="2077392" cy="871822"/>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17" idx="3"/>
                <a:endCxn id="122" idx="1"/>
              </p:cNvCxnSpPr>
              <p:nvPr/>
            </p:nvCxnSpPr>
            <p:spPr>
              <a:xfrm flipV="1">
                <a:off x="2574635" y="2670544"/>
                <a:ext cx="1402272" cy="380833"/>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19" idx="3"/>
                <a:endCxn id="122" idx="1"/>
              </p:cNvCxnSpPr>
              <p:nvPr/>
            </p:nvCxnSpPr>
            <p:spPr>
              <a:xfrm flipV="1">
                <a:off x="2574127" y="2670544"/>
                <a:ext cx="1402780" cy="1122259"/>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21" idx="0"/>
                <a:endCxn id="122" idx="2"/>
              </p:cNvCxnSpPr>
              <p:nvPr/>
            </p:nvCxnSpPr>
            <p:spPr>
              <a:xfrm flipV="1">
                <a:off x="4652027" y="2950124"/>
                <a:ext cx="0" cy="973075"/>
              </a:xfrm>
              <a:prstGeom prst="line">
                <a:avLst/>
              </a:prstGeom>
              <a:ln w="12700">
                <a:solidFill>
                  <a:srgbClr val="1F947F"/>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22" idx="3"/>
                <a:endCxn id="118" idx="1"/>
              </p:cNvCxnSpPr>
              <p:nvPr/>
            </p:nvCxnSpPr>
            <p:spPr>
              <a:xfrm>
                <a:off x="5327147" y="2670544"/>
                <a:ext cx="1364642" cy="380833"/>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22" idx="3"/>
                <a:endCxn id="120" idx="1"/>
              </p:cNvCxnSpPr>
              <p:nvPr/>
            </p:nvCxnSpPr>
            <p:spPr>
              <a:xfrm>
                <a:off x="5327147" y="2670544"/>
                <a:ext cx="1364641" cy="1115246"/>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21" idx="3"/>
                <a:endCxn id="120" idx="1"/>
              </p:cNvCxnSpPr>
              <p:nvPr/>
            </p:nvCxnSpPr>
            <p:spPr>
              <a:xfrm flipV="1">
                <a:off x="5327147" y="3785790"/>
                <a:ext cx="1364641" cy="416990"/>
              </a:xfrm>
              <a:prstGeom prst="line">
                <a:avLst/>
              </a:prstGeom>
              <a:ln w="12700">
                <a:solidFill>
                  <a:srgbClr val="1F947F"/>
                </a:solidFill>
                <a:headEnd type="oval"/>
                <a:tailEnd type="oval"/>
              </a:ln>
              <a:effectLst/>
            </p:spPr>
            <p:style>
              <a:lnRef idx="2">
                <a:schemeClr val="accent1"/>
              </a:lnRef>
              <a:fillRef idx="0">
                <a:schemeClr val="accent1"/>
              </a:fillRef>
              <a:effectRef idx="1">
                <a:schemeClr val="accent1"/>
              </a:effectRef>
              <a:fontRef idx="minor">
                <a:schemeClr val="tx1"/>
              </a:fontRef>
            </p:style>
          </p:cxnSp>
        </p:grpSp>
        <p:sp>
          <p:nvSpPr>
            <p:cNvPr id="126" name="TextBox 125"/>
            <p:cNvSpPr txBox="1"/>
            <p:nvPr/>
          </p:nvSpPr>
          <p:spPr>
            <a:xfrm>
              <a:off x="4617431" y="3024503"/>
              <a:ext cx="976950" cy="215444"/>
            </a:xfrm>
            <a:prstGeom prst="rect">
              <a:avLst/>
            </a:prstGeom>
            <a:noFill/>
          </p:spPr>
          <p:txBody>
            <a:bodyPr wrap="none" rtlCol="0">
              <a:spAutoFit/>
            </a:bodyPr>
            <a:lstStyle/>
            <a:p>
              <a:r>
                <a:rPr lang="en-US" sz="800" b="1" dirty="0" smtClean="0">
                  <a:solidFill>
                    <a:srgbClr val="1F947F"/>
                  </a:solidFill>
                  <a:latin typeface="Helvetica"/>
                  <a:cs typeface="Helvetica"/>
                </a:rPr>
                <a:t>API-integrations</a:t>
              </a:r>
              <a:endParaRPr lang="en-US" sz="800" b="1" dirty="0">
                <a:solidFill>
                  <a:srgbClr val="1F947F"/>
                </a:solidFill>
                <a:latin typeface="Helvetica"/>
                <a:cs typeface="Helvetica"/>
              </a:endParaRPr>
            </a:p>
          </p:txBody>
        </p:sp>
      </p:grpSp>
      <p:grpSp>
        <p:nvGrpSpPr>
          <p:cNvPr id="143" name="Group 142"/>
          <p:cNvGrpSpPr/>
          <p:nvPr/>
        </p:nvGrpSpPr>
        <p:grpSpPr>
          <a:xfrm>
            <a:off x="2952144" y="1416164"/>
            <a:ext cx="4398432" cy="1418370"/>
            <a:chOff x="2952144" y="1852732"/>
            <a:chExt cx="4398432" cy="1418370"/>
          </a:xfrm>
        </p:grpSpPr>
        <p:sp>
          <p:nvSpPr>
            <p:cNvPr id="188" name="TextBox 187"/>
            <p:cNvSpPr txBox="1"/>
            <p:nvPr/>
          </p:nvSpPr>
          <p:spPr>
            <a:xfrm>
              <a:off x="6550157" y="1852732"/>
              <a:ext cx="736099" cy="261610"/>
            </a:xfrm>
            <a:prstGeom prst="rect">
              <a:avLst/>
            </a:prstGeom>
            <a:noFill/>
          </p:spPr>
          <p:txBody>
            <a:bodyPr wrap="none" rtlCol="0">
              <a:spAutoFit/>
            </a:bodyPr>
            <a:lstStyle/>
            <a:p>
              <a:r>
                <a:rPr lang="en-US" sz="1100" b="1" dirty="0" smtClean="0">
                  <a:solidFill>
                    <a:srgbClr val="E71D32"/>
                  </a:solidFill>
                </a:rPr>
                <a:t>Incident</a:t>
              </a:r>
              <a:endParaRPr lang="en-US" sz="800" b="1" dirty="0">
                <a:solidFill>
                  <a:srgbClr val="E71D32"/>
                </a:solidFill>
              </a:endParaRPr>
            </a:p>
          </p:txBody>
        </p:sp>
        <p:grpSp>
          <p:nvGrpSpPr>
            <p:cNvPr id="145" name="Group 144"/>
            <p:cNvGrpSpPr/>
            <p:nvPr/>
          </p:nvGrpSpPr>
          <p:grpSpPr>
            <a:xfrm rot="6342468">
              <a:off x="5722210" y="2241142"/>
              <a:ext cx="184734" cy="205581"/>
              <a:chOff x="7561426" y="2450546"/>
              <a:chExt cx="262514" cy="292145"/>
            </a:xfrm>
          </p:grpSpPr>
          <p:sp>
            <p:nvSpPr>
              <p:cNvPr id="185" name="Triangle 153"/>
              <p:cNvSpPr/>
              <p:nvPr/>
            </p:nvSpPr>
            <p:spPr>
              <a:xfrm rot="10800000">
                <a:off x="7584500" y="2510972"/>
                <a:ext cx="223440" cy="231719"/>
              </a:xfrm>
              <a:prstGeom prst="triangle">
                <a:avLst/>
              </a:prstGeom>
              <a:solidFill>
                <a:srgbClr val="E71D32"/>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86" name="TextBox 185"/>
              <p:cNvSpPr txBox="1"/>
              <p:nvPr/>
            </p:nvSpPr>
            <p:spPr>
              <a:xfrm>
                <a:off x="7561426" y="2450546"/>
                <a:ext cx="262514" cy="218685"/>
              </a:xfrm>
              <a:prstGeom prst="rect">
                <a:avLst/>
              </a:prstGeom>
              <a:noFill/>
            </p:spPr>
            <p:txBody>
              <a:bodyPr wrap="none" rtlCol="0">
                <a:spAutoFit/>
              </a:bodyPr>
              <a:lstStyle/>
              <a:p>
                <a:endParaRPr lang="en-US" sz="400" dirty="0"/>
              </a:p>
            </p:txBody>
          </p:sp>
        </p:grpSp>
        <p:grpSp>
          <p:nvGrpSpPr>
            <p:cNvPr id="146" name="Group 145"/>
            <p:cNvGrpSpPr/>
            <p:nvPr/>
          </p:nvGrpSpPr>
          <p:grpSpPr>
            <a:xfrm rot="5555058">
              <a:off x="2961496" y="2457981"/>
              <a:ext cx="196825" cy="215530"/>
              <a:chOff x="7544234" y="2450546"/>
              <a:chExt cx="279700" cy="306278"/>
            </a:xfrm>
          </p:grpSpPr>
          <p:sp>
            <p:nvSpPr>
              <p:cNvPr id="183" name="Triangle 156"/>
              <p:cNvSpPr/>
              <p:nvPr/>
            </p:nvSpPr>
            <p:spPr>
              <a:xfrm rot="10800000">
                <a:off x="7544234" y="2493809"/>
                <a:ext cx="253628" cy="263015"/>
              </a:xfrm>
              <a:prstGeom prst="triangle">
                <a:avLst/>
              </a:prstGeom>
              <a:solidFill>
                <a:srgbClr val="E71D32"/>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84" name="TextBox 183"/>
              <p:cNvSpPr txBox="1"/>
              <p:nvPr/>
            </p:nvSpPr>
            <p:spPr>
              <a:xfrm>
                <a:off x="7561420" y="2450546"/>
                <a:ext cx="262514" cy="218685"/>
              </a:xfrm>
              <a:prstGeom prst="rect">
                <a:avLst/>
              </a:prstGeom>
              <a:noFill/>
            </p:spPr>
            <p:txBody>
              <a:bodyPr wrap="none" rtlCol="0">
                <a:spAutoFit/>
              </a:bodyPr>
              <a:lstStyle/>
              <a:p>
                <a:endParaRPr lang="en-US" sz="400" dirty="0"/>
              </a:p>
            </p:txBody>
          </p:sp>
        </p:grpSp>
        <p:grpSp>
          <p:nvGrpSpPr>
            <p:cNvPr id="147" name="Group 146"/>
            <p:cNvGrpSpPr/>
            <p:nvPr/>
          </p:nvGrpSpPr>
          <p:grpSpPr>
            <a:xfrm rot="4810682">
              <a:off x="3076972" y="3080823"/>
              <a:ext cx="184729" cy="195829"/>
              <a:chOff x="7561427" y="2450548"/>
              <a:chExt cx="262514" cy="278284"/>
            </a:xfrm>
          </p:grpSpPr>
          <p:sp>
            <p:nvSpPr>
              <p:cNvPr id="180" name="Triangle 159"/>
              <p:cNvSpPr/>
              <p:nvPr/>
            </p:nvSpPr>
            <p:spPr>
              <a:xfrm rot="10800000">
                <a:off x="7561617" y="2476538"/>
                <a:ext cx="243284" cy="252294"/>
              </a:xfrm>
              <a:prstGeom prst="triangle">
                <a:avLst/>
              </a:prstGeom>
              <a:solidFill>
                <a:srgbClr val="E71D32"/>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81" name="TextBox 180"/>
              <p:cNvSpPr txBox="1"/>
              <p:nvPr/>
            </p:nvSpPr>
            <p:spPr>
              <a:xfrm>
                <a:off x="7561427" y="2450548"/>
                <a:ext cx="262514" cy="218685"/>
              </a:xfrm>
              <a:prstGeom prst="rect">
                <a:avLst/>
              </a:prstGeom>
              <a:noFill/>
            </p:spPr>
            <p:txBody>
              <a:bodyPr wrap="none" rtlCol="0">
                <a:spAutoFit/>
              </a:bodyPr>
              <a:lstStyle/>
              <a:p>
                <a:endParaRPr lang="en-US" sz="400" dirty="0"/>
              </a:p>
            </p:txBody>
          </p:sp>
        </p:grpSp>
        <p:grpSp>
          <p:nvGrpSpPr>
            <p:cNvPr id="168" name="Group 167"/>
            <p:cNvGrpSpPr/>
            <p:nvPr/>
          </p:nvGrpSpPr>
          <p:grpSpPr>
            <a:xfrm rot="4073841">
              <a:off x="5710055" y="2767347"/>
              <a:ext cx="184730" cy="235180"/>
              <a:chOff x="7561425" y="2450546"/>
              <a:chExt cx="262514" cy="334197"/>
            </a:xfrm>
          </p:grpSpPr>
          <p:sp>
            <p:nvSpPr>
              <p:cNvPr id="178" name="Triangle 162"/>
              <p:cNvSpPr/>
              <p:nvPr/>
            </p:nvSpPr>
            <p:spPr>
              <a:xfrm rot="10800000">
                <a:off x="7582971" y="2555475"/>
                <a:ext cx="221081" cy="229268"/>
              </a:xfrm>
              <a:prstGeom prst="triangle">
                <a:avLst/>
              </a:prstGeom>
              <a:solidFill>
                <a:srgbClr val="E71D32"/>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79" name="TextBox 178"/>
              <p:cNvSpPr txBox="1"/>
              <p:nvPr/>
            </p:nvSpPr>
            <p:spPr>
              <a:xfrm>
                <a:off x="7561425" y="2450546"/>
                <a:ext cx="262514" cy="218685"/>
              </a:xfrm>
              <a:prstGeom prst="rect">
                <a:avLst/>
              </a:prstGeom>
              <a:noFill/>
            </p:spPr>
            <p:txBody>
              <a:bodyPr wrap="none" rtlCol="0">
                <a:spAutoFit/>
              </a:bodyPr>
              <a:lstStyle/>
              <a:p>
                <a:endParaRPr lang="en-US" sz="400" dirty="0"/>
              </a:p>
            </p:txBody>
          </p:sp>
        </p:grpSp>
        <p:sp>
          <p:nvSpPr>
            <p:cNvPr id="176" name="Triangle 165"/>
            <p:cNvSpPr>
              <a:spLocks noChangeAspect="1"/>
            </p:cNvSpPr>
            <p:nvPr/>
          </p:nvSpPr>
          <p:spPr>
            <a:xfrm rot="10800000">
              <a:off x="7158225" y="2830233"/>
              <a:ext cx="192351" cy="199474"/>
            </a:xfrm>
            <a:prstGeom prst="triangle">
              <a:avLst/>
            </a:prstGeom>
            <a:solidFill>
              <a:srgbClr val="E71D32"/>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pic>
        <p:nvPicPr>
          <p:cNvPr id="189" name="pasted-image.pdf"/>
          <p:cNvPicPr>
            <a:picLocks noChangeAspect="1"/>
          </p:cNvPicPr>
          <p:nvPr/>
        </p:nvPicPr>
        <p:blipFill>
          <a:blip r:embed="rId3">
            <a:extLst/>
          </a:blip>
          <a:stretch>
            <a:fillRect/>
          </a:stretch>
        </p:blipFill>
        <p:spPr>
          <a:xfrm>
            <a:off x="654212" y="1955587"/>
            <a:ext cx="356616" cy="356616"/>
          </a:xfrm>
          <a:prstGeom prst="rect">
            <a:avLst/>
          </a:prstGeom>
          <a:ln w="12700">
            <a:miter lim="400000"/>
          </a:ln>
        </p:spPr>
      </p:pic>
      <p:pic>
        <p:nvPicPr>
          <p:cNvPr id="190" name="pasted-image.pdf"/>
          <p:cNvPicPr>
            <a:picLocks noChangeAspect="1"/>
          </p:cNvPicPr>
          <p:nvPr/>
        </p:nvPicPr>
        <p:blipFill>
          <a:blip r:embed="rId4">
            <a:extLst/>
          </a:blip>
          <a:stretch>
            <a:fillRect/>
          </a:stretch>
        </p:blipFill>
        <p:spPr>
          <a:xfrm>
            <a:off x="8083208" y="1671221"/>
            <a:ext cx="407050" cy="365760"/>
          </a:xfrm>
          <a:prstGeom prst="rect">
            <a:avLst/>
          </a:prstGeom>
          <a:ln w="12700">
            <a:miter lim="400000"/>
          </a:ln>
        </p:spPr>
      </p:pic>
      <p:pic>
        <p:nvPicPr>
          <p:cNvPr id="191" name="pasted-image.pd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9441" y="808460"/>
            <a:ext cx="548640" cy="578974"/>
          </a:xfrm>
          <a:prstGeom prst="rect">
            <a:avLst/>
          </a:prstGeom>
          <a:ln w="12700">
            <a:miter lim="400000"/>
          </a:ln>
        </p:spPr>
      </p:pic>
      <p:pic>
        <p:nvPicPr>
          <p:cNvPr id="192" name="pasted-image.pd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19516" y="3584501"/>
            <a:ext cx="548640" cy="578974"/>
          </a:xfrm>
          <a:prstGeom prst="rect">
            <a:avLst/>
          </a:prstGeom>
          <a:ln w="12700">
            <a:miter lim="400000"/>
          </a:ln>
        </p:spPr>
      </p:pic>
      <p:pic>
        <p:nvPicPr>
          <p:cNvPr id="193" name="pasted-image.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353" y="2642694"/>
            <a:ext cx="376684" cy="470518"/>
          </a:xfrm>
          <a:prstGeom prst="rect">
            <a:avLst/>
          </a:prstGeom>
          <a:ln w="12700">
            <a:miter lim="400000"/>
          </a:ln>
        </p:spPr>
      </p:pic>
      <p:pic>
        <p:nvPicPr>
          <p:cNvPr id="194" name="pasted-image.pdf"/>
          <p:cNvPicPr/>
          <p:nvPr/>
        </p:nvPicPr>
        <p:blipFill>
          <a:blip r:embed="rId7" cstate="screen">
            <a:extLst>
              <a:ext uri="{28A0092B-C50C-407E-A947-70E740481C1C}">
                <a14:useLocalDpi xmlns:a14="http://schemas.microsoft.com/office/drawing/2010/main"/>
              </a:ext>
            </a:extLst>
          </a:blip>
          <a:stretch>
            <a:fillRect/>
          </a:stretch>
        </p:blipFill>
        <p:spPr>
          <a:xfrm>
            <a:off x="8121722" y="2547615"/>
            <a:ext cx="531158" cy="519611"/>
          </a:xfrm>
          <a:prstGeom prst="rect">
            <a:avLst/>
          </a:prstGeom>
          <a:ln w="12700">
            <a:miter lim="400000"/>
          </a:ln>
        </p:spPr>
      </p:pic>
      <p:sp>
        <p:nvSpPr>
          <p:cNvPr id="53" name="Rectangle 52"/>
          <p:cNvSpPr/>
          <p:nvPr/>
        </p:nvSpPr>
        <p:spPr>
          <a:xfrm>
            <a:off x="8032811" y="198923"/>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sp>
        <p:nvSpPr>
          <p:cNvPr id="2" name="TextBox 1"/>
          <p:cNvSpPr txBox="1"/>
          <p:nvPr/>
        </p:nvSpPr>
        <p:spPr>
          <a:xfrm>
            <a:off x="0" y="4507091"/>
            <a:ext cx="9143999" cy="646331"/>
          </a:xfrm>
          <a:prstGeom prst="rect">
            <a:avLst/>
          </a:prstGeom>
          <a:noFill/>
        </p:spPr>
        <p:txBody>
          <a:bodyPr wrap="square" rtlCol="0">
            <a:spAutoFit/>
          </a:bodyPr>
          <a:lstStyle/>
          <a:p>
            <a:pPr algn="ctr"/>
            <a:r>
              <a:rPr lang="en-US" b="1" dirty="0">
                <a:solidFill>
                  <a:srgbClr val="268ABF"/>
                </a:solidFill>
              </a:rPr>
              <a:t>I</a:t>
            </a:r>
            <a:r>
              <a:rPr lang="en-US" b="1" dirty="0" smtClean="0">
                <a:solidFill>
                  <a:srgbClr val="268ABF"/>
                </a:solidFill>
              </a:rPr>
              <a:t>nefficient</a:t>
            </a:r>
            <a:r>
              <a:rPr lang="en-US" dirty="0">
                <a:solidFill>
                  <a:srgbClr val="268ABF"/>
                </a:solidFill>
              </a:rPr>
              <a:t>,</a:t>
            </a:r>
            <a:r>
              <a:rPr lang="en-US" dirty="0"/>
              <a:t> </a:t>
            </a:r>
            <a:r>
              <a:rPr lang="en-US" b="1" dirty="0" smtClean="0">
                <a:solidFill>
                  <a:srgbClr val="1F947F"/>
                </a:solidFill>
              </a:rPr>
              <a:t>expensive</a:t>
            </a:r>
            <a:r>
              <a:rPr lang="en-US" dirty="0" smtClean="0">
                <a:solidFill>
                  <a:srgbClr val="1F947F"/>
                </a:solidFill>
              </a:rPr>
              <a:t>, </a:t>
            </a:r>
            <a:r>
              <a:rPr lang="en-US" b="1" dirty="0" smtClean="0">
                <a:solidFill>
                  <a:srgbClr val="E71D32"/>
                </a:solidFill>
              </a:rPr>
              <a:t>vulnerable</a:t>
            </a:r>
            <a:endParaRPr lang="en-US" dirty="0"/>
          </a:p>
          <a:p>
            <a:pPr algn="ctr"/>
            <a:endParaRPr lang="en-US" dirty="0"/>
          </a:p>
        </p:txBody>
      </p:sp>
      <p:sp>
        <p:nvSpPr>
          <p:cNvPr id="4" name="Folded Corner 3"/>
          <p:cNvSpPr/>
          <p:nvPr/>
        </p:nvSpPr>
        <p:spPr>
          <a:xfrm>
            <a:off x="6595397" y="3043512"/>
            <a:ext cx="607881" cy="375384"/>
          </a:xfrm>
          <a:prstGeom prst="foldedCorner">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Ledger</a:t>
            </a:r>
            <a:endParaRPr lang="en-US" sz="1000" dirty="0"/>
          </a:p>
        </p:txBody>
      </p:sp>
      <p:sp>
        <p:nvSpPr>
          <p:cNvPr id="57" name="Folded Corner 56"/>
          <p:cNvSpPr/>
          <p:nvPr/>
        </p:nvSpPr>
        <p:spPr>
          <a:xfrm>
            <a:off x="4682492" y="3426213"/>
            <a:ext cx="607881" cy="375384"/>
          </a:xfrm>
          <a:prstGeom prst="foldedCorner">
            <a:avLst/>
          </a:prstGeom>
          <a:solidFill>
            <a:srgbClr val="5E5F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Ledger</a:t>
            </a:r>
            <a:endParaRPr lang="en-US" sz="1000" dirty="0"/>
          </a:p>
        </p:txBody>
      </p:sp>
      <p:sp>
        <p:nvSpPr>
          <p:cNvPr id="58" name="Folded Corner 57"/>
          <p:cNvSpPr/>
          <p:nvPr/>
        </p:nvSpPr>
        <p:spPr>
          <a:xfrm>
            <a:off x="7357710" y="1540149"/>
            <a:ext cx="607881" cy="375384"/>
          </a:xfrm>
          <a:prstGeom prst="foldedCorner">
            <a:avLst/>
          </a:prstGeom>
          <a:solidFill>
            <a:srgbClr val="4178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Ledger</a:t>
            </a:r>
            <a:endParaRPr lang="en-US" sz="1000" dirty="0"/>
          </a:p>
        </p:txBody>
      </p:sp>
      <p:sp>
        <p:nvSpPr>
          <p:cNvPr id="59" name="Folded Corner 58"/>
          <p:cNvSpPr/>
          <p:nvPr/>
        </p:nvSpPr>
        <p:spPr>
          <a:xfrm>
            <a:off x="3815575" y="1171257"/>
            <a:ext cx="607881" cy="375384"/>
          </a:xfrm>
          <a:prstGeom prst="foldedCorner">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Ledger</a:t>
            </a:r>
            <a:endParaRPr lang="en-US" sz="1000" dirty="0"/>
          </a:p>
        </p:txBody>
      </p:sp>
      <p:sp>
        <p:nvSpPr>
          <p:cNvPr id="60" name="Folded Corner 59"/>
          <p:cNvSpPr/>
          <p:nvPr/>
        </p:nvSpPr>
        <p:spPr>
          <a:xfrm>
            <a:off x="1917504" y="3085034"/>
            <a:ext cx="607881" cy="375384"/>
          </a:xfrm>
          <a:prstGeom prst="foldedCorner">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Ledger</a:t>
            </a:r>
            <a:endParaRPr lang="en-US" sz="1000" dirty="0"/>
          </a:p>
        </p:txBody>
      </p:sp>
      <p:sp>
        <p:nvSpPr>
          <p:cNvPr id="61" name="Folded Corner 60"/>
          <p:cNvSpPr/>
          <p:nvPr/>
        </p:nvSpPr>
        <p:spPr>
          <a:xfrm>
            <a:off x="1062252" y="1553303"/>
            <a:ext cx="607881" cy="375384"/>
          </a:xfrm>
          <a:prstGeom prst="foldedCorner">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Ledger</a:t>
            </a:r>
            <a:endParaRPr lang="en-US" sz="1000" dirty="0"/>
          </a:p>
        </p:txBody>
      </p:sp>
      <p:pic>
        <p:nvPicPr>
          <p:cNvPr id="5" name="Picture 4" descr="Danger_5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9808" y="1652441"/>
            <a:ext cx="330501" cy="330501"/>
          </a:xfrm>
          <a:prstGeom prst="rect">
            <a:avLst/>
          </a:prstGeom>
        </p:spPr>
      </p:pic>
    </p:spTree>
    <p:extLst>
      <p:ext uri="{BB962C8B-B14F-4D97-AF65-F5344CB8AC3E}">
        <p14:creationId xmlns:p14="http://schemas.microsoft.com/office/powerpoint/2010/main" val="857747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0" y="297712"/>
            <a:ext cx="7648199" cy="852853"/>
          </a:xfrm>
        </p:spPr>
        <p:txBody>
          <a:bodyPr>
            <a:normAutofit/>
          </a:bodyPr>
          <a:lstStyle/>
          <a:p>
            <a:pPr marL="0" indent="0">
              <a:buNone/>
            </a:pPr>
            <a:r>
              <a:rPr lang="en-US" b="1" dirty="0" smtClean="0"/>
              <a:t>Solution – </a:t>
            </a:r>
            <a:r>
              <a:rPr lang="en-US" dirty="0" smtClean="0"/>
              <a:t>shared, replicated, permissioned ledger</a:t>
            </a:r>
            <a:endParaRPr lang="en-US" dirty="0"/>
          </a:p>
        </p:txBody>
      </p:sp>
      <p:sp>
        <p:nvSpPr>
          <p:cNvPr id="117" name="Rectangle 116"/>
          <p:cNvSpPr/>
          <p:nvPr/>
        </p:nvSpPr>
        <p:spPr>
          <a:xfrm>
            <a:off x="1110015" y="1838714"/>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bg1"/>
                </a:solidFill>
                <a:latin typeface="Helvetica Neue"/>
                <a:cs typeface="Helvetica Neue"/>
              </a:rPr>
              <a:t>Counter-party</a:t>
            </a:r>
          </a:p>
          <a:p>
            <a:pPr algn="ctr"/>
            <a:r>
              <a:rPr lang="en-US" sz="1000" dirty="0" smtClean="0">
                <a:solidFill>
                  <a:schemeClr val="bg1"/>
                </a:solidFill>
                <a:latin typeface="Helvetica Neue"/>
                <a:cs typeface="Helvetica Neue"/>
              </a:rPr>
              <a:t>records</a:t>
            </a:r>
            <a:endParaRPr lang="en-US" sz="1000" dirty="0">
              <a:solidFill>
                <a:schemeClr val="bg1"/>
              </a:solidFill>
              <a:latin typeface="Helvetica Neue"/>
              <a:cs typeface="Helvetica Neue"/>
            </a:endParaRPr>
          </a:p>
        </p:txBody>
      </p:sp>
      <p:sp>
        <p:nvSpPr>
          <p:cNvPr id="118" name="Rectangle 117"/>
          <p:cNvSpPr/>
          <p:nvPr/>
        </p:nvSpPr>
        <p:spPr>
          <a:xfrm>
            <a:off x="6577409" y="1838714"/>
            <a:ext cx="1350240" cy="559161"/>
          </a:xfrm>
          <a:prstGeom prst="rect">
            <a:avLst/>
          </a:prstGeom>
          <a:solidFill>
            <a:srgbClr val="3366FF"/>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Bank records</a:t>
            </a:r>
            <a:endParaRPr lang="en-US" sz="1000" dirty="0">
              <a:solidFill>
                <a:srgbClr val="FFFFFF"/>
              </a:solidFill>
              <a:latin typeface="Helvetica Neue"/>
              <a:cs typeface="Helvetica Neue"/>
            </a:endParaRPr>
          </a:p>
        </p:txBody>
      </p:sp>
      <p:sp>
        <p:nvSpPr>
          <p:cNvPr id="119" name="Rectangle 118"/>
          <p:cNvSpPr/>
          <p:nvPr/>
        </p:nvSpPr>
        <p:spPr>
          <a:xfrm>
            <a:off x="1109507" y="2580140"/>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Party C’s Records</a:t>
            </a:r>
            <a:endParaRPr lang="en-US" sz="1000" dirty="0">
              <a:solidFill>
                <a:srgbClr val="FFFFFF"/>
              </a:solidFill>
              <a:latin typeface="Helvetica Neue"/>
              <a:cs typeface="Helvetica Neue"/>
            </a:endParaRPr>
          </a:p>
        </p:txBody>
      </p:sp>
      <p:sp>
        <p:nvSpPr>
          <p:cNvPr id="120" name="Rectangle 119"/>
          <p:cNvSpPr/>
          <p:nvPr/>
        </p:nvSpPr>
        <p:spPr>
          <a:xfrm>
            <a:off x="6577408" y="2573127"/>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Auditor records</a:t>
            </a:r>
            <a:endParaRPr lang="en-US" sz="1000" dirty="0">
              <a:solidFill>
                <a:srgbClr val="FFFFFF"/>
              </a:solidFill>
              <a:latin typeface="Helvetica Neue"/>
              <a:cs typeface="Helvetica Neue"/>
            </a:endParaRPr>
          </a:p>
        </p:txBody>
      </p:sp>
      <p:sp>
        <p:nvSpPr>
          <p:cNvPr id="121" name="Rectangle 120"/>
          <p:cNvSpPr/>
          <p:nvPr/>
        </p:nvSpPr>
        <p:spPr>
          <a:xfrm>
            <a:off x="3862527" y="3196343"/>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Party B Records</a:t>
            </a:r>
            <a:endParaRPr lang="en-US" sz="1000" dirty="0">
              <a:solidFill>
                <a:srgbClr val="FFFFFF"/>
              </a:solidFill>
              <a:latin typeface="Helvetica Neue"/>
              <a:cs typeface="Helvetica Neue"/>
            </a:endParaRPr>
          </a:p>
        </p:txBody>
      </p:sp>
      <p:sp>
        <p:nvSpPr>
          <p:cNvPr id="122" name="Rectangle 121"/>
          <p:cNvSpPr/>
          <p:nvPr/>
        </p:nvSpPr>
        <p:spPr>
          <a:xfrm>
            <a:off x="3862527" y="1457881"/>
            <a:ext cx="1350240" cy="55916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Helvetica Neue"/>
                <a:cs typeface="Helvetica Neue"/>
              </a:rPr>
              <a:t>Party A’s Records</a:t>
            </a:r>
            <a:endParaRPr lang="en-US" sz="1000" dirty="0">
              <a:solidFill>
                <a:srgbClr val="FFFFFF"/>
              </a:solidFill>
              <a:latin typeface="Helvetica Neue"/>
              <a:cs typeface="Helvetica Neue"/>
            </a:endParaRPr>
          </a:p>
        </p:txBody>
      </p:sp>
      <p:sp>
        <p:nvSpPr>
          <p:cNvPr id="53" name="Rectangle 52"/>
          <p:cNvSpPr/>
          <p:nvPr/>
        </p:nvSpPr>
        <p:spPr>
          <a:xfrm>
            <a:off x="8032811" y="198923"/>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sp>
        <p:nvSpPr>
          <p:cNvPr id="2" name="TextBox 1"/>
          <p:cNvSpPr txBox="1"/>
          <p:nvPr/>
        </p:nvSpPr>
        <p:spPr>
          <a:xfrm>
            <a:off x="0" y="4507091"/>
            <a:ext cx="9143999" cy="369332"/>
          </a:xfrm>
          <a:prstGeom prst="rect">
            <a:avLst/>
          </a:prstGeom>
          <a:noFill/>
        </p:spPr>
        <p:txBody>
          <a:bodyPr wrap="square" rtlCol="0">
            <a:spAutoFit/>
          </a:bodyPr>
          <a:lstStyle/>
          <a:p>
            <a:pPr algn="ctr"/>
            <a:r>
              <a:rPr lang="en-US" b="1" dirty="0" smtClean="0">
                <a:solidFill>
                  <a:srgbClr val="717171"/>
                </a:solidFill>
              </a:rPr>
              <a:t>Consensus, provenance, immutability, finality </a:t>
            </a:r>
            <a:endParaRPr lang="en-US" dirty="0"/>
          </a:p>
        </p:txBody>
      </p:sp>
      <p:sp>
        <p:nvSpPr>
          <p:cNvPr id="4" name="Oval 3"/>
          <p:cNvSpPr/>
          <p:nvPr/>
        </p:nvSpPr>
        <p:spPr>
          <a:xfrm>
            <a:off x="2411358" y="2028338"/>
            <a:ext cx="4129619" cy="1124589"/>
          </a:xfrm>
          <a:prstGeom prst="ellipse">
            <a:avLst/>
          </a:prstGeom>
          <a:noFill/>
          <a:ln w="76200" cmpd="sng">
            <a:solidFill>
              <a:srgbClr val="FF6600">
                <a:alpha val="4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a:off x="5852382" y="2913885"/>
            <a:ext cx="829226" cy="492879"/>
            <a:chOff x="5814215" y="1502897"/>
            <a:chExt cx="829226" cy="492879"/>
          </a:xfrm>
        </p:grpSpPr>
        <p:sp>
          <p:nvSpPr>
            <p:cNvPr id="169" name="Folded Corner 168"/>
            <p:cNvSpPr/>
            <p:nvPr/>
          </p:nvSpPr>
          <p:spPr>
            <a:xfrm>
              <a:off x="5814215" y="1502897"/>
              <a:ext cx="829226" cy="492879"/>
            </a:xfrm>
            <a:prstGeom prst="foldedCorner">
              <a:avLst>
                <a:gd name="adj" fmla="val 50000"/>
              </a:avLst>
            </a:prstGeom>
            <a:solidFill>
              <a:srgbClr val="FF66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endParaRPr lang="en-US" sz="1000" dirty="0"/>
            </a:p>
            <a:p>
              <a:pPr algn="ctr"/>
              <a:endParaRPr lang="en-US" sz="1000" dirty="0" smtClean="0"/>
            </a:p>
            <a:p>
              <a:pPr algn="ctr"/>
              <a:r>
                <a:rPr lang="en-US" sz="1000" dirty="0" smtClean="0"/>
                <a:t>Ledger</a:t>
              </a:r>
              <a:endParaRPr lang="en-US" sz="1000" dirty="0"/>
            </a:p>
          </p:txBody>
        </p:sp>
        <p:grpSp>
          <p:nvGrpSpPr>
            <p:cNvPr id="170" name="Group 169"/>
            <p:cNvGrpSpPr/>
            <p:nvPr/>
          </p:nvGrpSpPr>
          <p:grpSpPr>
            <a:xfrm>
              <a:off x="5887240" y="1513232"/>
              <a:ext cx="726381" cy="72644"/>
              <a:chOff x="4163354" y="2836022"/>
              <a:chExt cx="726381" cy="72644"/>
            </a:xfrm>
            <a:solidFill>
              <a:srgbClr val="FFFFFF"/>
            </a:solidFill>
          </p:grpSpPr>
          <p:sp>
            <p:nvSpPr>
              <p:cNvPr id="171" name="Rectangle 170"/>
              <p:cNvSpPr>
                <a:spLocks noChangeAspect="1"/>
              </p:cNvSpPr>
              <p:nvPr/>
            </p:nvSpPr>
            <p:spPr>
              <a:xfrm>
                <a:off x="4163354" y="2836022"/>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72" name="Group 171"/>
              <p:cNvGrpSpPr/>
              <p:nvPr/>
            </p:nvGrpSpPr>
            <p:grpSpPr>
              <a:xfrm>
                <a:off x="4236379" y="2836022"/>
                <a:ext cx="108712" cy="72644"/>
                <a:chOff x="3929202" y="2317750"/>
                <a:chExt cx="108712" cy="72644"/>
              </a:xfrm>
              <a:grpFill/>
            </p:grpSpPr>
            <p:sp>
              <p:nvSpPr>
                <p:cNvPr id="205" name="Rectangle 204"/>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6" name="Rectangle 205"/>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73" name="Group 172"/>
              <p:cNvGrpSpPr/>
              <p:nvPr/>
            </p:nvGrpSpPr>
            <p:grpSpPr>
              <a:xfrm>
                <a:off x="4343892" y="2836022"/>
                <a:ext cx="108712" cy="72644"/>
                <a:chOff x="3929202" y="2317750"/>
                <a:chExt cx="108712" cy="72644"/>
              </a:xfrm>
              <a:grpFill/>
            </p:grpSpPr>
            <p:sp>
              <p:nvSpPr>
                <p:cNvPr id="203" name="Rectangle 202"/>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4" name="Rectangle 203"/>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74" name="Group 173"/>
              <p:cNvGrpSpPr/>
              <p:nvPr/>
            </p:nvGrpSpPr>
            <p:grpSpPr>
              <a:xfrm>
                <a:off x="4452604" y="2836022"/>
                <a:ext cx="108712" cy="72644"/>
                <a:chOff x="3929202" y="2317750"/>
                <a:chExt cx="108712" cy="72644"/>
              </a:xfrm>
              <a:grpFill/>
            </p:grpSpPr>
            <p:sp>
              <p:nvSpPr>
                <p:cNvPr id="201" name="Rectangle 200"/>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2" name="Rectangle 201"/>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75" name="Group 174"/>
              <p:cNvGrpSpPr/>
              <p:nvPr/>
            </p:nvGrpSpPr>
            <p:grpSpPr>
              <a:xfrm>
                <a:off x="4561316" y="2836022"/>
                <a:ext cx="108712" cy="72644"/>
                <a:chOff x="3929202" y="2317750"/>
                <a:chExt cx="108712" cy="72644"/>
              </a:xfrm>
              <a:grpFill/>
            </p:grpSpPr>
            <p:sp>
              <p:nvSpPr>
                <p:cNvPr id="199" name="Rectangle 198"/>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0" name="Rectangle 199"/>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77" name="Group 176"/>
              <p:cNvGrpSpPr/>
              <p:nvPr/>
            </p:nvGrpSpPr>
            <p:grpSpPr>
              <a:xfrm>
                <a:off x="4672311" y="2836022"/>
                <a:ext cx="108712" cy="72644"/>
                <a:chOff x="3929202" y="2317750"/>
                <a:chExt cx="108712" cy="72644"/>
              </a:xfrm>
              <a:grpFill/>
            </p:grpSpPr>
            <p:sp>
              <p:nvSpPr>
                <p:cNvPr id="197" name="Rectangle 196"/>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8" name="Rectangle 197"/>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82" name="Group 181"/>
              <p:cNvGrpSpPr/>
              <p:nvPr/>
            </p:nvGrpSpPr>
            <p:grpSpPr>
              <a:xfrm>
                <a:off x="4781023" y="2836022"/>
                <a:ext cx="108712" cy="72644"/>
                <a:chOff x="3929202" y="2317750"/>
                <a:chExt cx="108712" cy="72644"/>
              </a:xfrm>
              <a:grpFill/>
            </p:grpSpPr>
            <p:sp>
              <p:nvSpPr>
                <p:cNvPr id="195" name="Rectangle 194"/>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6" name="Rectangle 195"/>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grpSp>
      <p:grpSp>
        <p:nvGrpSpPr>
          <p:cNvPr id="207" name="Group 206"/>
          <p:cNvGrpSpPr/>
          <p:nvPr/>
        </p:nvGrpSpPr>
        <p:grpSpPr>
          <a:xfrm>
            <a:off x="5950077" y="1985987"/>
            <a:ext cx="829226" cy="492879"/>
            <a:chOff x="5814215" y="1502897"/>
            <a:chExt cx="829226" cy="492879"/>
          </a:xfrm>
        </p:grpSpPr>
        <p:sp>
          <p:nvSpPr>
            <p:cNvPr id="208" name="Folded Corner 207"/>
            <p:cNvSpPr/>
            <p:nvPr/>
          </p:nvSpPr>
          <p:spPr>
            <a:xfrm>
              <a:off x="5814215" y="1502897"/>
              <a:ext cx="829226" cy="492879"/>
            </a:xfrm>
            <a:prstGeom prst="foldedCorner">
              <a:avLst>
                <a:gd name="adj" fmla="val 50000"/>
              </a:avLst>
            </a:prstGeom>
            <a:solidFill>
              <a:srgbClr val="FF66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endParaRPr lang="en-US" sz="1000" dirty="0"/>
            </a:p>
            <a:p>
              <a:pPr algn="ctr"/>
              <a:endParaRPr lang="en-US" sz="1000" dirty="0" smtClean="0"/>
            </a:p>
            <a:p>
              <a:pPr algn="ctr"/>
              <a:r>
                <a:rPr lang="en-US" sz="1000" dirty="0" smtClean="0"/>
                <a:t>Ledger</a:t>
              </a:r>
              <a:endParaRPr lang="en-US" sz="1000" dirty="0"/>
            </a:p>
          </p:txBody>
        </p:sp>
        <p:grpSp>
          <p:nvGrpSpPr>
            <p:cNvPr id="209" name="Group 208"/>
            <p:cNvGrpSpPr/>
            <p:nvPr/>
          </p:nvGrpSpPr>
          <p:grpSpPr>
            <a:xfrm>
              <a:off x="5887240" y="1513232"/>
              <a:ext cx="726381" cy="72644"/>
              <a:chOff x="4163354" y="2836022"/>
              <a:chExt cx="726381" cy="72644"/>
            </a:xfrm>
            <a:solidFill>
              <a:srgbClr val="FFFFFF"/>
            </a:solidFill>
          </p:grpSpPr>
          <p:sp>
            <p:nvSpPr>
              <p:cNvPr id="210" name="Rectangle 209"/>
              <p:cNvSpPr>
                <a:spLocks noChangeAspect="1"/>
              </p:cNvSpPr>
              <p:nvPr/>
            </p:nvSpPr>
            <p:spPr>
              <a:xfrm>
                <a:off x="4163354" y="2836022"/>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11" name="Group 210"/>
              <p:cNvGrpSpPr/>
              <p:nvPr/>
            </p:nvGrpSpPr>
            <p:grpSpPr>
              <a:xfrm>
                <a:off x="4236379" y="2836022"/>
                <a:ext cx="108712" cy="72644"/>
                <a:chOff x="3929202" y="2317750"/>
                <a:chExt cx="108712" cy="72644"/>
              </a:xfrm>
              <a:grpFill/>
            </p:grpSpPr>
            <p:sp>
              <p:nvSpPr>
                <p:cNvPr id="227" name="Rectangle 226"/>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8" name="Rectangle 227"/>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12" name="Group 211"/>
              <p:cNvGrpSpPr/>
              <p:nvPr/>
            </p:nvGrpSpPr>
            <p:grpSpPr>
              <a:xfrm>
                <a:off x="4343892" y="2836022"/>
                <a:ext cx="108712" cy="72644"/>
                <a:chOff x="3929202" y="2317750"/>
                <a:chExt cx="108712" cy="72644"/>
              </a:xfrm>
              <a:grpFill/>
            </p:grpSpPr>
            <p:sp>
              <p:nvSpPr>
                <p:cNvPr id="225" name="Rectangle 224"/>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6" name="Rectangle 225"/>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13" name="Group 212"/>
              <p:cNvGrpSpPr/>
              <p:nvPr/>
            </p:nvGrpSpPr>
            <p:grpSpPr>
              <a:xfrm>
                <a:off x="4452604" y="2836022"/>
                <a:ext cx="108712" cy="72644"/>
                <a:chOff x="3929202" y="2317750"/>
                <a:chExt cx="108712" cy="72644"/>
              </a:xfrm>
              <a:grpFill/>
            </p:grpSpPr>
            <p:sp>
              <p:nvSpPr>
                <p:cNvPr id="223" name="Rectangle 222"/>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4" name="Rectangle 223"/>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14" name="Group 213"/>
              <p:cNvGrpSpPr/>
              <p:nvPr/>
            </p:nvGrpSpPr>
            <p:grpSpPr>
              <a:xfrm>
                <a:off x="4561316" y="2836022"/>
                <a:ext cx="108712" cy="72644"/>
                <a:chOff x="3929202" y="2317750"/>
                <a:chExt cx="108712" cy="72644"/>
              </a:xfrm>
              <a:grpFill/>
            </p:grpSpPr>
            <p:sp>
              <p:nvSpPr>
                <p:cNvPr id="221" name="Rectangle 220"/>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2" name="Rectangle 221"/>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15" name="Group 214"/>
              <p:cNvGrpSpPr/>
              <p:nvPr/>
            </p:nvGrpSpPr>
            <p:grpSpPr>
              <a:xfrm>
                <a:off x="4672311" y="2836022"/>
                <a:ext cx="108712" cy="72644"/>
                <a:chOff x="3929202" y="2317750"/>
                <a:chExt cx="108712" cy="72644"/>
              </a:xfrm>
              <a:grpFill/>
            </p:grpSpPr>
            <p:sp>
              <p:nvSpPr>
                <p:cNvPr id="219" name="Rectangle 218"/>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0" name="Rectangle 219"/>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16" name="Group 215"/>
              <p:cNvGrpSpPr/>
              <p:nvPr/>
            </p:nvGrpSpPr>
            <p:grpSpPr>
              <a:xfrm>
                <a:off x="4781023" y="2836022"/>
                <a:ext cx="108712" cy="72644"/>
                <a:chOff x="3929202" y="2317750"/>
                <a:chExt cx="108712" cy="72644"/>
              </a:xfrm>
              <a:grpFill/>
            </p:grpSpPr>
            <p:sp>
              <p:nvSpPr>
                <p:cNvPr id="217" name="Rectangle 216"/>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8" name="Rectangle 217"/>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grpSp>
      <p:grpSp>
        <p:nvGrpSpPr>
          <p:cNvPr id="229" name="Group 228"/>
          <p:cNvGrpSpPr/>
          <p:nvPr/>
        </p:nvGrpSpPr>
        <p:grpSpPr>
          <a:xfrm>
            <a:off x="3605822" y="2892861"/>
            <a:ext cx="829226" cy="492879"/>
            <a:chOff x="5814215" y="1502897"/>
            <a:chExt cx="829226" cy="492879"/>
          </a:xfrm>
        </p:grpSpPr>
        <p:sp>
          <p:nvSpPr>
            <p:cNvPr id="230" name="Folded Corner 229"/>
            <p:cNvSpPr/>
            <p:nvPr/>
          </p:nvSpPr>
          <p:spPr>
            <a:xfrm>
              <a:off x="5814215" y="1502897"/>
              <a:ext cx="829226" cy="492879"/>
            </a:xfrm>
            <a:prstGeom prst="foldedCorner">
              <a:avLst>
                <a:gd name="adj" fmla="val 50000"/>
              </a:avLst>
            </a:prstGeom>
            <a:solidFill>
              <a:srgbClr val="FF66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endParaRPr lang="en-US" sz="1000" dirty="0"/>
            </a:p>
            <a:p>
              <a:pPr algn="ctr"/>
              <a:endParaRPr lang="en-US" sz="1000" dirty="0" smtClean="0"/>
            </a:p>
            <a:p>
              <a:pPr algn="ctr"/>
              <a:r>
                <a:rPr lang="en-US" sz="1000" dirty="0" smtClean="0"/>
                <a:t>Ledger</a:t>
              </a:r>
              <a:endParaRPr lang="en-US" sz="1000" dirty="0"/>
            </a:p>
          </p:txBody>
        </p:sp>
        <p:grpSp>
          <p:nvGrpSpPr>
            <p:cNvPr id="231" name="Group 230"/>
            <p:cNvGrpSpPr/>
            <p:nvPr/>
          </p:nvGrpSpPr>
          <p:grpSpPr>
            <a:xfrm>
              <a:off x="5887240" y="1513232"/>
              <a:ext cx="726381" cy="72644"/>
              <a:chOff x="4163354" y="2836022"/>
              <a:chExt cx="726381" cy="72644"/>
            </a:xfrm>
            <a:solidFill>
              <a:srgbClr val="FFFFFF"/>
            </a:solidFill>
          </p:grpSpPr>
          <p:sp>
            <p:nvSpPr>
              <p:cNvPr id="232" name="Rectangle 231"/>
              <p:cNvSpPr>
                <a:spLocks noChangeAspect="1"/>
              </p:cNvSpPr>
              <p:nvPr/>
            </p:nvSpPr>
            <p:spPr>
              <a:xfrm>
                <a:off x="4163354" y="2836022"/>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33" name="Group 232"/>
              <p:cNvGrpSpPr/>
              <p:nvPr/>
            </p:nvGrpSpPr>
            <p:grpSpPr>
              <a:xfrm>
                <a:off x="4236379" y="2836022"/>
                <a:ext cx="108712" cy="72644"/>
                <a:chOff x="3929202" y="2317750"/>
                <a:chExt cx="108712" cy="72644"/>
              </a:xfrm>
              <a:grpFill/>
            </p:grpSpPr>
            <p:sp>
              <p:nvSpPr>
                <p:cNvPr id="249" name="Rectangle 248"/>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0" name="Rectangle 249"/>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34" name="Group 233"/>
              <p:cNvGrpSpPr/>
              <p:nvPr/>
            </p:nvGrpSpPr>
            <p:grpSpPr>
              <a:xfrm>
                <a:off x="4343892" y="2836022"/>
                <a:ext cx="108712" cy="72644"/>
                <a:chOff x="3929202" y="2317750"/>
                <a:chExt cx="108712" cy="72644"/>
              </a:xfrm>
              <a:grpFill/>
            </p:grpSpPr>
            <p:sp>
              <p:nvSpPr>
                <p:cNvPr id="247" name="Rectangle 246"/>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48" name="Rectangle 247"/>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35" name="Group 234"/>
              <p:cNvGrpSpPr/>
              <p:nvPr/>
            </p:nvGrpSpPr>
            <p:grpSpPr>
              <a:xfrm>
                <a:off x="4452604" y="2836022"/>
                <a:ext cx="108712" cy="72644"/>
                <a:chOff x="3929202" y="2317750"/>
                <a:chExt cx="108712" cy="72644"/>
              </a:xfrm>
              <a:grpFill/>
            </p:grpSpPr>
            <p:sp>
              <p:nvSpPr>
                <p:cNvPr id="245" name="Rectangle 244"/>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46" name="Rectangle 245"/>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36" name="Group 235"/>
              <p:cNvGrpSpPr/>
              <p:nvPr/>
            </p:nvGrpSpPr>
            <p:grpSpPr>
              <a:xfrm>
                <a:off x="4561316" y="2836022"/>
                <a:ext cx="108712" cy="72644"/>
                <a:chOff x="3929202" y="2317750"/>
                <a:chExt cx="108712" cy="72644"/>
              </a:xfrm>
              <a:grpFill/>
            </p:grpSpPr>
            <p:sp>
              <p:nvSpPr>
                <p:cNvPr id="243" name="Rectangle 242"/>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44" name="Rectangle 243"/>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37" name="Group 236"/>
              <p:cNvGrpSpPr/>
              <p:nvPr/>
            </p:nvGrpSpPr>
            <p:grpSpPr>
              <a:xfrm>
                <a:off x="4672311" y="2836022"/>
                <a:ext cx="108712" cy="72644"/>
                <a:chOff x="3929202" y="2317750"/>
                <a:chExt cx="108712" cy="72644"/>
              </a:xfrm>
              <a:grpFill/>
            </p:grpSpPr>
            <p:sp>
              <p:nvSpPr>
                <p:cNvPr id="241" name="Rectangle 240"/>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42" name="Rectangle 241"/>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38" name="Group 237"/>
              <p:cNvGrpSpPr/>
              <p:nvPr/>
            </p:nvGrpSpPr>
            <p:grpSpPr>
              <a:xfrm>
                <a:off x="4781023" y="2836022"/>
                <a:ext cx="108712" cy="72644"/>
                <a:chOff x="3929202" y="2317750"/>
                <a:chExt cx="108712" cy="72644"/>
              </a:xfrm>
              <a:grpFill/>
            </p:grpSpPr>
            <p:sp>
              <p:nvSpPr>
                <p:cNvPr id="239" name="Rectangle 238"/>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40" name="Rectangle 239"/>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grpSp>
      <p:grpSp>
        <p:nvGrpSpPr>
          <p:cNvPr id="251" name="Group 250"/>
          <p:cNvGrpSpPr/>
          <p:nvPr/>
        </p:nvGrpSpPr>
        <p:grpSpPr>
          <a:xfrm>
            <a:off x="4561064" y="1876928"/>
            <a:ext cx="829226" cy="492879"/>
            <a:chOff x="5814215" y="1502897"/>
            <a:chExt cx="829226" cy="492879"/>
          </a:xfrm>
        </p:grpSpPr>
        <p:sp>
          <p:nvSpPr>
            <p:cNvPr id="252" name="Folded Corner 251"/>
            <p:cNvSpPr/>
            <p:nvPr/>
          </p:nvSpPr>
          <p:spPr>
            <a:xfrm>
              <a:off x="5814215" y="1502897"/>
              <a:ext cx="829226" cy="492879"/>
            </a:xfrm>
            <a:prstGeom prst="foldedCorner">
              <a:avLst>
                <a:gd name="adj" fmla="val 50000"/>
              </a:avLst>
            </a:prstGeom>
            <a:solidFill>
              <a:srgbClr val="FF66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endParaRPr lang="en-US" sz="1000" dirty="0"/>
            </a:p>
            <a:p>
              <a:pPr algn="ctr"/>
              <a:endParaRPr lang="en-US" sz="1000" dirty="0" smtClean="0"/>
            </a:p>
            <a:p>
              <a:pPr algn="ctr"/>
              <a:r>
                <a:rPr lang="en-US" sz="1000" dirty="0" smtClean="0"/>
                <a:t>Ledger</a:t>
              </a:r>
              <a:endParaRPr lang="en-US" sz="1000" dirty="0"/>
            </a:p>
          </p:txBody>
        </p:sp>
        <p:grpSp>
          <p:nvGrpSpPr>
            <p:cNvPr id="253" name="Group 252"/>
            <p:cNvGrpSpPr/>
            <p:nvPr/>
          </p:nvGrpSpPr>
          <p:grpSpPr>
            <a:xfrm>
              <a:off x="5887240" y="1513232"/>
              <a:ext cx="726381" cy="72644"/>
              <a:chOff x="4163354" y="2836022"/>
              <a:chExt cx="726381" cy="72644"/>
            </a:xfrm>
            <a:solidFill>
              <a:srgbClr val="FFFFFF"/>
            </a:solidFill>
          </p:grpSpPr>
          <p:sp>
            <p:nvSpPr>
              <p:cNvPr id="254" name="Rectangle 253"/>
              <p:cNvSpPr>
                <a:spLocks noChangeAspect="1"/>
              </p:cNvSpPr>
              <p:nvPr/>
            </p:nvSpPr>
            <p:spPr>
              <a:xfrm>
                <a:off x="4163354" y="2836022"/>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55" name="Group 254"/>
              <p:cNvGrpSpPr/>
              <p:nvPr/>
            </p:nvGrpSpPr>
            <p:grpSpPr>
              <a:xfrm>
                <a:off x="4236379" y="2836022"/>
                <a:ext cx="108712" cy="72644"/>
                <a:chOff x="3929202" y="2317750"/>
                <a:chExt cx="108712" cy="72644"/>
              </a:xfrm>
              <a:grpFill/>
            </p:grpSpPr>
            <p:sp>
              <p:nvSpPr>
                <p:cNvPr id="271" name="Rectangle 270"/>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2" name="Rectangle 271"/>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56" name="Group 255"/>
              <p:cNvGrpSpPr/>
              <p:nvPr/>
            </p:nvGrpSpPr>
            <p:grpSpPr>
              <a:xfrm>
                <a:off x="4343892" y="2836022"/>
                <a:ext cx="108712" cy="72644"/>
                <a:chOff x="3929202" y="2317750"/>
                <a:chExt cx="108712" cy="72644"/>
              </a:xfrm>
              <a:grpFill/>
            </p:grpSpPr>
            <p:sp>
              <p:nvSpPr>
                <p:cNvPr id="269" name="Rectangle 268"/>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0" name="Rectangle 269"/>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57" name="Group 256"/>
              <p:cNvGrpSpPr/>
              <p:nvPr/>
            </p:nvGrpSpPr>
            <p:grpSpPr>
              <a:xfrm>
                <a:off x="4452604" y="2836022"/>
                <a:ext cx="108712" cy="72644"/>
                <a:chOff x="3929202" y="2317750"/>
                <a:chExt cx="108712" cy="72644"/>
              </a:xfrm>
              <a:grpFill/>
            </p:grpSpPr>
            <p:sp>
              <p:nvSpPr>
                <p:cNvPr id="267" name="Rectangle 266"/>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8" name="Rectangle 267"/>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58" name="Group 257"/>
              <p:cNvGrpSpPr/>
              <p:nvPr/>
            </p:nvGrpSpPr>
            <p:grpSpPr>
              <a:xfrm>
                <a:off x="4561316" y="2836022"/>
                <a:ext cx="108712" cy="72644"/>
                <a:chOff x="3929202" y="2317750"/>
                <a:chExt cx="108712" cy="72644"/>
              </a:xfrm>
              <a:grpFill/>
            </p:grpSpPr>
            <p:sp>
              <p:nvSpPr>
                <p:cNvPr id="265" name="Rectangle 264"/>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6" name="Rectangle 265"/>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59" name="Group 258"/>
              <p:cNvGrpSpPr/>
              <p:nvPr/>
            </p:nvGrpSpPr>
            <p:grpSpPr>
              <a:xfrm>
                <a:off x="4672311" y="2836022"/>
                <a:ext cx="108712" cy="72644"/>
                <a:chOff x="3929202" y="2317750"/>
                <a:chExt cx="108712" cy="72644"/>
              </a:xfrm>
              <a:grpFill/>
            </p:grpSpPr>
            <p:sp>
              <p:nvSpPr>
                <p:cNvPr id="263" name="Rectangle 262"/>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4" name="Rectangle 263"/>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60" name="Group 259"/>
              <p:cNvGrpSpPr/>
              <p:nvPr/>
            </p:nvGrpSpPr>
            <p:grpSpPr>
              <a:xfrm>
                <a:off x="4781023" y="2836022"/>
                <a:ext cx="108712" cy="72644"/>
                <a:chOff x="3929202" y="2317750"/>
                <a:chExt cx="108712" cy="72644"/>
              </a:xfrm>
              <a:grpFill/>
            </p:grpSpPr>
            <p:sp>
              <p:nvSpPr>
                <p:cNvPr id="261" name="Rectangle 260"/>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2" name="Rectangle 261"/>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grpSp>
      <p:grpSp>
        <p:nvGrpSpPr>
          <p:cNvPr id="273" name="Group 272"/>
          <p:cNvGrpSpPr/>
          <p:nvPr/>
        </p:nvGrpSpPr>
        <p:grpSpPr>
          <a:xfrm>
            <a:off x="2189947" y="2884898"/>
            <a:ext cx="829226" cy="492879"/>
            <a:chOff x="5814215" y="1502897"/>
            <a:chExt cx="829226" cy="492879"/>
          </a:xfrm>
        </p:grpSpPr>
        <p:sp>
          <p:nvSpPr>
            <p:cNvPr id="274" name="Folded Corner 273"/>
            <p:cNvSpPr/>
            <p:nvPr/>
          </p:nvSpPr>
          <p:spPr>
            <a:xfrm>
              <a:off x="5814215" y="1502897"/>
              <a:ext cx="829226" cy="492879"/>
            </a:xfrm>
            <a:prstGeom prst="foldedCorner">
              <a:avLst>
                <a:gd name="adj" fmla="val 50000"/>
              </a:avLst>
            </a:prstGeom>
            <a:solidFill>
              <a:srgbClr val="FF66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endParaRPr lang="en-US" sz="1000" dirty="0"/>
            </a:p>
            <a:p>
              <a:pPr algn="ctr"/>
              <a:endParaRPr lang="en-US" sz="1000" dirty="0" smtClean="0"/>
            </a:p>
            <a:p>
              <a:pPr algn="ctr"/>
              <a:r>
                <a:rPr lang="en-US" sz="1000" dirty="0" smtClean="0"/>
                <a:t>Ledger</a:t>
              </a:r>
              <a:endParaRPr lang="en-US" sz="1000" dirty="0"/>
            </a:p>
          </p:txBody>
        </p:sp>
        <p:grpSp>
          <p:nvGrpSpPr>
            <p:cNvPr id="275" name="Group 274"/>
            <p:cNvGrpSpPr/>
            <p:nvPr/>
          </p:nvGrpSpPr>
          <p:grpSpPr>
            <a:xfrm>
              <a:off x="5887240" y="1513232"/>
              <a:ext cx="726381" cy="72644"/>
              <a:chOff x="4163354" y="2836022"/>
              <a:chExt cx="726381" cy="72644"/>
            </a:xfrm>
            <a:solidFill>
              <a:srgbClr val="FFFFFF"/>
            </a:solidFill>
          </p:grpSpPr>
          <p:sp>
            <p:nvSpPr>
              <p:cNvPr id="276" name="Rectangle 275"/>
              <p:cNvSpPr>
                <a:spLocks noChangeAspect="1"/>
              </p:cNvSpPr>
              <p:nvPr/>
            </p:nvSpPr>
            <p:spPr>
              <a:xfrm>
                <a:off x="4163354" y="2836022"/>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77" name="Group 276"/>
              <p:cNvGrpSpPr/>
              <p:nvPr/>
            </p:nvGrpSpPr>
            <p:grpSpPr>
              <a:xfrm>
                <a:off x="4236379" y="2836022"/>
                <a:ext cx="108712" cy="72644"/>
                <a:chOff x="3929202" y="2317750"/>
                <a:chExt cx="108712" cy="72644"/>
              </a:xfrm>
              <a:grpFill/>
            </p:grpSpPr>
            <p:sp>
              <p:nvSpPr>
                <p:cNvPr id="293" name="Rectangle 292"/>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4" name="Rectangle 293"/>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78" name="Group 277"/>
              <p:cNvGrpSpPr/>
              <p:nvPr/>
            </p:nvGrpSpPr>
            <p:grpSpPr>
              <a:xfrm>
                <a:off x="4343892" y="2836022"/>
                <a:ext cx="108712" cy="72644"/>
                <a:chOff x="3929202" y="2317750"/>
                <a:chExt cx="108712" cy="72644"/>
              </a:xfrm>
              <a:grpFill/>
            </p:grpSpPr>
            <p:sp>
              <p:nvSpPr>
                <p:cNvPr id="291" name="Rectangle 290"/>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2" name="Rectangle 291"/>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79" name="Group 278"/>
              <p:cNvGrpSpPr/>
              <p:nvPr/>
            </p:nvGrpSpPr>
            <p:grpSpPr>
              <a:xfrm>
                <a:off x="4452604" y="2836022"/>
                <a:ext cx="108712" cy="72644"/>
                <a:chOff x="3929202" y="2317750"/>
                <a:chExt cx="108712" cy="72644"/>
              </a:xfrm>
              <a:grpFill/>
            </p:grpSpPr>
            <p:sp>
              <p:nvSpPr>
                <p:cNvPr id="289" name="Rectangle 288"/>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0" name="Rectangle 289"/>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80" name="Group 279"/>
              <p:cNvGrpSpPr/>
              <p:nvPr/>
            </p:nvGrpSpPr>
            <p:grpSpPr>
              <a:xfrm>
                <a:off x="4561316" y="2836022"/>
                <a:ext cx="108712" cy="72644"/>
                <a:chOff x="3929202" y="2317750"/>
                <a:chExt cx="108712" cy="72644"/>
              </a:xfrm>
              <a:grpFill/>
            </p:grpSpPr>
            <p:sp>
              <p:nvSpPr>
                <p:cNvPr id="287" name="Rectangle 286"/>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8" name="Rectangle 287"/>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81" name="Group 280"/>
              <p:cNvGrpSpPr/>
              <p:nvPr/>
            </p:nvGrpSpPr>
            <p:grpSpPr>
              <a:xfrm>
                <a:off x="4672311" y="2836022"/>
                <a:ext cx="108712" cy="72644"/>
                <a:chOff x="3929202" y="2317750"/>
                <a:chExt cx="108712" cy="72644"/>
              </a:xfrm>
              <a:grpFill/>
            </p:grpSpPr>
            <p:sp>
              <p:nvSpPr>
                <p:cNvPr id="285" name="Rectangle 284"/>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6" name="Rectangle 285"/>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82" name="Group 281"/>
              <p:cNvGrpSpPr/>
              <p:nvPr/>
            </p:nvGrpSpPr>
            <p:grpSpPr>
              <a:xfrm>
                <a:off x="4781023" y="2836022"/>
                <a:ext cx="108712" cy="72644"/>
                <a:chOff x="3929202" y="2317750"/>
                <a:chExt cx="108712" cy="72644"/>
              </a:xfrm>
              <a:grpFill/>
            </p:grpSpPr>
            <p:sp>
              <p:nvSpPr>
                <p:cNvPr id="283" name="Rectangle 282"/>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84" name="Rectangle 283"/>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grpSp>
      <p:grpSp>
        <p:nvGrpSpPr>
          <p:cNvPr id="295" name="Group 294"/>
          <p:cNvGrpSpPr/>
          <p:nvPr/>
        </p:nvGrpSpPr>
        <p:grpSpPr>
          <a:xfrm>
            <a:off x="2361210" y="1930679"/>
            <a:ext cx="829226" cy="492879"/>
            <a:chOff x="5814215" y="1502897"/>
            <a:chExt cx="829226" cy="492879"/>
          </a:xfrm>
        </p:grpSpPr>
        <p:sp>
          <p:nvSpPr>
            <p:cNvPr id="296" name="Folded Corner 295"/>
            <p:cNvSpPr/>
            <p:nvPr/>
          </p:nvSpPr>
          <p:spPr>
            <a:xfrm>
              <a:off x="5814215" y="1502897"/>
              <a:ext cx="829226" cy="492879"/>
            </a:xfrm>
            <a:prstGeom prst="foldedCorner">
              <a:avLst>
                <a:gd name="adj" fmla="val 50000"/>
              </a:avLst>
            </a:prstGeom>
            <a:solidFill>
              <a:srgbClr val="FF66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endParaRPr lang="en-US" sz="1000" dirty="0"/>
            </a:p>
            <a:p>
              <a:pPr algn="ctr"/>
              <a:endParaRPr lang="en-US" sz="1000" dirty="0" smtClean="0"/>
            </a:p>
            <a:p>
              <a:pPr algn="ctr"/>
              <a:r>
                <a:rPr lang="en-US" sz="1000" dirty="0" smtClean="0"/>
                <a:t>Ledger</a:t>
              </a:r>
              <a:endParaRPr lang="en-US" sz="1000" dirty="0"/>
            </a:p>
          </p:txBody>
        </p:sp>
        <p:grpSp>
          <p:nvGrpSpPr>
            <p:cNvPr id="297" name="Group 296"/>
            <p:cNvGrpSpPr/>
            <p:nvPr/>
          </p:nvGrpSpPr>
          <p:grpSpPr>
            <a:xfrm>
              <a:off x="5887240" y="1513232"/>
              <a:ext cx="726381" cy="72644"/>
              <a:chOff x="4163354" y="2836022"/>
              <a:chExt cx="726381" cy="72644"/>
            </a:xfrm>
            <a:solidFill>
              <a:srgbClr val="FFFFFF"/>
            </a:solidFill>
          </p:grpSpPr>
          <p:sp>
            <p:nvSpPr>
              <p:cNvPr id="298" name="Rectangle 297"/>
              <p:cNvSpPr>
                <a:spLocks noChangeAspect="1"/>
              </p:cNvSpPr>
              <p:nvPr/>
            </p:nvSpPr>
            <p:spPr>
              <a:xfrm>
                <a:off x="4163354" y="2836022"/>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99" name="Group 298"/>
              <p:cNvGrpSpPr/>
              <p:nvPr/>
            </p:nvGrpSpPr>
            <p:grpSpPr>
              <a:xfrm>
                <a:off x="4236379" y="2836022"/>
                <a:ext cx="108712" cy="72644"/>
                <a:chOff x="3929202" y="2317750"/>
                <a:chExt cx="108712" cy="72644"/>
              </a:xfrm>
              <a:grpFill/>
            </p:grpSpPr>
            <p:sp>
              <p:nvSpPr>
                <p:cNvPr id="315" name="Rectangle 314"/>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16" name="Rectangle 315"/>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00" name="Group 299"/>
              <p:cNvGrpSpPr/>
              <p:nvPr/>
            </p:nvGrpSpPr>
            <p:grpSpPr>
              <a:xfrm>
                <a:off x="4343892" y="2836022"/>
                <a:ext cx="108712" cy="72644"/>
                <a:chOff x="3929202" y="2317750"/>
                <a:chExt cx="108712" cy="72644"/>
              </a:xfrm>
              <a:grpFill/>
            </p:grpSpPr>
            <p:sp>
              <p:nvSpPr>
                <p:cNvPr id="313" name="Rectangle 312"/>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14" name="Rectangle 313"/>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01" name="Group 300"/>
              <p:cNvGrpSpPr/>
              <p:nvPr/>
            </p:nvGrpSpPr>
            <p:grpSpPr>
              <a:xfrm>
                <a:off x="4452604" y="2836022"/>
                <a:ext cx="108712" cy="72644"/>
                <a:chOff x="3929202" y="2317750"/>
                <a:chExt cx="108712" cy="72644"/>
              </a:xfrm>
              <a:grpFill/>
            </p:grpSpPr>
            <p:sp>
              <p:nvSpPr>
                <p:cNvPr id="311" name="Rectangle 310"/>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12" name="Rectangle 311"/>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02" name="Group 301"/>
              <p:cNvGrpSpPr/>
              <p:nvPr/>
            </p:nvGrpSpPr>
            <p:grpSpPr>
              <a:xfrm>
                <a:off x="4561316" y="2836022"/>
                <a:ext cx="108712" cy="72644"/>
                <a:chOff x="3929202" y="2317750"/>
                <a:chExt cx="108712" cy="72644"/>
              </a:xfrm>
              <a:grpFill/>
            </p:grpSpPr>
            <p:sp>
              <p:nvSpPr>
                <p:cNvPr id="309" name="Rectangle 308"/>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10" name="Rectangle 309"/>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03" name="Group 302"/>
              <p:cNvGrpSpPr/>
              <p:nvPr/>
            </p:nvGrpSpPr>
            <p:grpSpPr>
              <a:xfrm>
                <a:off x="4672311" y="2836022"/>
                <a:ext cx="108712" cy="72644"/>
                <a:chOff x="3929202" y="2317750"/>
                <a:chExt cx="108712" cy="72644"/>
              </a:xfrm>
              <a:grpFill/>
            </p:grpSpPr>
            <p:sp>
              <p:nvSpPr>
                <p:cNvPr id="307" name="Rectangle 306"/>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8" name="Rectangle 307"/>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04" name="Group 303"/>
              <p:cNvGrpSpPr/>
              <p:nvPr/>
            </p:nvGrpSpPr>
            <p:grpSpPr>
              <a:xfrm>
                <a:off x="4781023" y="2836022"/>
                <a:ext cx="108712" cy="72644"/>
                <a:chOff x="3929202" y="2317750"/>
                <a:chExt cx="108712" cy="72644"/>
              </a:xfrm>
              <a:grpFill/>
            </p:grpSpPr>
            <p:sp>
              <p:nvSpPr>
                <p:cNvPr id="305" name="Rectangle 304"/>
                <p:cNvSpPr/>
                <p:nvPr/>
              </p:nvSpPr>
              <p:spPr>
                <a:xfrm>
                  <a:off x="3929202" y="2333625"/>
                  <a:ext cx="36068" cy="36576"/>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6" name="Rectangle 305"/>
                <p:cNvSpPr>
                  <a:spLocks noChangeAspect="1"/>
                </p:cNvSpPr>
                <p:nvPr/>
              </p:nvSpPr>
              <p:spPr>
                <a:xfrm>
                  <a:off x="3965270" y="2317750"/>
                  <a:ext cx="72644" cy="72644"/>
                </a:xfrm>
                <a:prstGeom prst="rect">
                  <a:avLst/>
                </a:prstGeom>
                <a:grpFill/>
                <a:ln w="12700" cmpd="sng">
                  <a:solidFill>
                    <a:srgbClr val="4178BE"/>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grpSp>
      <p:pic>
        <p:nvPicPr>
          <p:cNvPr id="317" name="pasted-image.pdf"/>
          <p:cNvPicPr>
            <a:picLocks noChangeAspect="1"/>
          </p:cNvPicPr>
          <p:nvPr/>
        </p:nvPicPr>
        <p:blipFill>
          <a:blip r:embed="rId3">
            <a:extLst/>
          </a:blip>
          <a:stretch>
            <a:fillRect/>
          </a:stretch>
        </p:blipFill>
        <p:spPr>
          <a:xfrm>
            <a:off x="654212" y="1955587"/>
            <a:ext cx="356616" cy="356616"/>
          </a:xfrm>
          <a:prstGeom prst="rect">
            <a:avLst/>
          </a:prstGeom>
          <a:ln w="12700">
            <a:miter lim="400000"/>
          </a:ln>
        </p:spPr>
      </p:pic>
      <p:pic>
        <p:nvPicPr>
          <p:cNvPr id="318" name="pasted-image.pdf"/>
          <p:cNvPicPr>
            <a:picLocks noChangeAspect="1"/>
          </p:cNvPicPr>
          <p:nvPr/>
        </p:nvPicPr>
        <p:blipFill>
          <a:blip r:embed="rId4">
            <a:extLst/>
          </a:blip>
          <a:stretch>
            <a:fillRect/>
          </a:stretch>
        </p:blipFill>
        <p:spPr>
          <a:xfrm>
            <a:off x="8083208" y="1671221"/>
            <a:ext cx="407050" cy="365760"/>
          </a:xfrm>
          <a:prstGeom prst="rect">
            <a:avLst/>
          </a:prstGeom>
          <a:ln w="12700">
            <a:miter lim="400000"/>
          </a:ln>
        </p:spPr>
      </p:pic>
      <p:pic>
        <p:nvPicPr>
          <p:cNvPr id="319" name="pasted-image.pd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9441" y="808460"/>
            <a:ext cx="548640" cy="578974"/>
          </a:xfrm>
          <a:prstGeom prst="rect">
            <a:avLst/>
          </a:prstGeom>
          <a:ln w="12700">
            <a:miter lim="400000"/>
          </a:ln>
        </p:spPr>
      </p:pic>
      <p:pic>
        <p:nvPicPr>
          <p:cNvPr id="320" name="pasted-image.pd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19516" y="3584501"/>
            <a:ext cx="548640" cy="578974"/>
          </a:xfrm>
          <a:prstGeom prst="rect">
            <a:avLst/>
          </a:prstGeom>
          <a:ln w="12700">
            <a:miter lim="400000"/>
          </a:ln>
        </p:spPr>
      </p:pic>
      <p:pic>
        <p:nvPicPr>
          <p:cNvPr id="321" name="pasted-image.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353" y="2642694"/>
            <a:ext cx="376684" cy="470518"/>
          </a:xfrm>
          <a:prstGeom prst="rect">
            <a:avLst/>
          </a:prstGeom>
          <a:ln w="12700">
            <a:miter lim="400000"/>
          </a:ln>
        </p:spPr>
      </p:pic>
      <p:pic>
        <p:nvPicPr>
          <p:cNvPr id="322" name="pasted-image.pdf"/>
          <p:cNvPicPr/>
          <p:nvPr/>
        </p:nvPicPr>
        <p:blipFill>
          <a:blip r:embed="rId7" cstate="screen">
            <a:extLst>
              <a:ext uri="{28A0092B-C50C-407E-A947-70E740481C1C}">
                <a14:useLocalDpi xmlns:a14="http://schemas.microsoft.com/office/drawing/2010/main"/>
              </a:ext>
            </a:extLst>
          </a:blip>
          <a:stretch>
            <a:fillRect/>
          </a:stretch>
        </p:blipFill>
        <p:spPr>
          <a:xfrm>
            <a:off x="8121722" y="2547615"/>
            <a:ext cx="531158" cy="519611"/>
          </a:xfrm>
          <a:prstGeom prst="rect">
            <a:avLst/>
          </a:prstGeom>
          <a:ln w="12700">
            <a:miter lim="400000"/>
          </a:ln>
        </p:spPr>
      </p:pic>
      <p:sp>
        <p:nvSpPr>
          <p:cNvPr id="5" name="Oval 4"/>
          <p:cNvSpPr/>
          <p:nvPr/>
        </p:nvSpPr>
        <p:spPr>
          <a:xfrm>
            <a:off x="2217897" y="2788928"/>
            <a:ext cx="801651" cy="755128"/>
          </a:xfrm>
          <a:prstGeom prst="ellipse">
            <a:avLst/>
          </a:prstGeom>
          <a:noFill/>
          <a:ln w="5715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stCxn id="5" idx="3"/>
          </p:cNvCxnSpPr>
          <p:nvPr/>
        </p:nvCxnSpPr>
        <p:spPr>
          <a:xfrm flipH="1">
            <a:off x="2103231" y="3433470"/>
            <a:ext cx="232065" cy="263136"/>
          </a:xfrm>
          <a:prstGeom prst="line">
            <a:avLst/>
          </a:prstGeom>
          <a:ln w="5715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56589" y="3696606"/>
            <a:ext cx="1346642" cy="646331"/>
          </a:xfrm>
          <a:prstGeom prst="rect">
            <a:avLst/>
          </a:prstGeom>
          <a:noFill/>
          <a:ln w="28575" cmpd="sng">
            <a:solidFill>
              <a:schemeClr val="bg1">
                <a:lumMod val="50000"/>
              </a:schemeClr>
            </a:solidFill>
          </a:ln>
        </p:spPr>
        <p:txBody>
          <a:bodyPr wrap="square" rtlCol="0">
            <a:spAutoFit/>
          </a:bodyPr>
          <a:lstStyle/>
          <a:p>
            <a:r>
              <a:rPr lang="en-US" sz="1200" dirty="0" smtClean="0"/>
              <a:t>Participants have multiple shared ledgers</a:t>
            </a:r>
            <a:endParaRPr lang="en-US" sz="1200" dirty="0"/>
          </a:p>
        </p:txBody>
      </p:sp>
      <p:sp>
        <p:nvSpPr>
          <p:cNvPr id="155" name="TextBox 154"/>
          <p:cNvSpPr txBox="1"/>
          <p:nvPr/>
        </p:nvSpPr>
        <p:spPr>
          <a:xfrm>
            <a:off x="6796665" y="3685257"/>
            <a:ext cx="1346642" cy="646331"/>
          </a:xfrm>
          <a:prstGeom prst="rect">
            <a:avLst/>
          </a:prstGeom>
          <a:noFill/>
          <a:ln w="28575" cmpd="sng">
            <a:solidFill>
              <a:schemeClr val="bg1">
                <a:lumMod val="50000"/>
              </a:schemeClr>
            </a:solidFill>
          </a:ln>
        </p:spPr>
        <p:txBody>
          <a:bodyPr wrap="square" rtlCol="0">
            <a:spAutoFit/>
          </a:bodyPr>
          <a:lstStyle/>
          <a:p>
            <a:r>
              <a:rPr lang="en-US" sz="1200" dirty="0" smtClean="0"/>
              <a:t>NOTE : Participants same as before</a:t>
            </a:r>
            <a:endParaRPr lang="en-US" sz="1200" dirty="0"/>
          </a:p>
        </p:txBody>
      </p:sp>
    </p:spTree>
    <p:extLst>
      <p:ext uri="{BB962C8B-B14F-4D97-AF65-F5344CB8AC3E}">
        <p14:creationId xmlns:p14="http://schemas.microsoft.com/office/powerpoint/2010/main" val="3735745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53" y="205979"/>
            <a:ext cx="8227255" cy="857250"/>
          </a:xfrm>
        </p:spPr>
        <p:txBody>
          <a:bodyPr/>
          <a:lstStyle/>
          <a:p>
            <a:r>
              <a:rPr lang="en-US" dirty="0" smtClean="0"/>
              <a:t>Blockchain</a:t>
            </a:r>
            <a:r>
              <a:rPr lang="en-US" dirty="0"/>
              <a:t> </a:t>
            </a:r>
            <a:r>
              <a:rPr lang="en-US" dirty="0" smtClean="0"/>
              <a:t>underpins Bitcoin . . .</a:t>
            </a:r>
            <a:endParaRPr lang="en-US" dirty="0"/>
          </a:p>
        </p:txBody>
      </p:sp>
      <p:sp>
        <p:nvSpPr>
          <p:cNvPr id="7" name="Title 1"/>
          <p:cNvSpPr txBox="1">
            <a:spLocks/>
          </p:cNvSpPr>
          <p:nvPr/>
        </p:nvSpPr>
        <p:spPr>
          <a:xfrm>
            <a:off x="383452" y="1200827"/>
            <a:ext cx="5438790" cy="342426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tx1">
                    <a:lumMod val="50000"/>
                    <a:lumOff val="50000"/>
                  </a:schemeClr>
                </a:solidFill>
                <a:latin typeface="Helvetica Neue"/>
                <a:ea typeface="+mj-ea"/>
                <a:cs typeface="Helvetica Neue"/>
              </a:defRPr>
            </a:lvl1pPr>
          </a:lstStyle>
          <a:p>
            <a:pPr marL="342900" indent="-342900">
              <a:buFont typeface="Arial" charset="0"/>
              <a:buChar char="•"/>
            </a:pPr>
            <a:r>
              <a:rPr lang="en-US" sz="2000" b="0" i="1" dirty="0" smtClean="0">
                <a:solidFill>
                  <a:srgbClr val="0070C0"/>
                </a:solidFill>
              </a:rPr>
              <a:t>bitcoin</a:t>
            </a:r>
            <a:r>
              <a:rPr lang="en-US" sz="2000" b="0" dirty="0" smtClean="0">
                <a:solidFill>
                  <a:srgbClr val="6D7777"/>
                </a:solidFill>
              </a:rPr>
              <a:t>: unregulated</a:t>
            </a:r>
            <a:r>
              <a:rPr lang="en-US" sz="2000" b="0" dirty="0">
                <a:solidFill>
                  <a:srgbClr val="6D7777"/>
                </a:solidFill>
              </a:rPr>
              <a:t>, censorship-resistant shadow </a:t>
            </a:r>
            <a:r>
              <a:rPr lang="en-US" sz="2000" b="0" dirty="0" smtClean="0">
                <a:solidFill>
                  <a:srgbClr val="6D7777"/>
                </a:solidFill>
              </a:rPr>
              <a:t>currency</a:t>
            </a:r>
          </a:p>
          <a:p>
            <a:pPr marL="342900" indent="-342900">
              <a:buFont typeface="Arial" charset="0"/>
              <a:buChar char="•"/>
            </a:pPr>
            <a:r>
              <a:rPr lang="en-US" sz="2000" b="0" i="1" dirty="0" smtClean="0">
                <a:solidFill>
                  <a:srgbClr val="0070C0"/>
                </a:solidFill>
              </a:rPr>
              <a:t>bitcoin</a:t>
            </a:r>
            <a:r>
              <a:rPr lang="en-US" sz="2000" b="0" dirty="0" smtClean="0">
                <a:solidFill>
                  <a:srgbClr val="6D7777"/>
                </a:solidFill>
              </a:rPr>
              <a:t>: first </a:t>
            </a:r>
            <a:r>
              <a:rPr lang="en-US" sz="2000" b="0" dirty="0">
                <a:solidFill>
                  <a:srgbClr val="6D7777"/>
                </a:solidFill>
              </a:rPr>
              <a:t>Blockchain </a:t>
            </a:r>
            <a:r>
              <a:rPr lang="en-US" sz="2000" b="0" dirty="0" smtClean="0">
                <a:solidFill>
                  <a:srgbClr val="6D7777"/>
                </a:solidFill>
              </a:rPr>
              <a:t>application</a:t>
            </a:r>
          </a:p>
          <a:p>
            <a:pPr marL="742950" lvl="1" indent="-285750">
              <a:buFont typeface="Arial" charset="0"/>
              <a:buChar char="•"/>
            </a:pPr>
            <a:r>
              <a:rPr lang="en-US" sz="2000" b="0" dirty="0" smtClean="0">
                <a:solidFill>
                  <a:srgbClr val="6D7777"/>
                </a:solidFill>
              </a:rPr>
              <a:t>pioneer of Blockchain technology</a:t>
            </a:r>
            <a:endParaRPr lang="en-US" sz="2000" b="0" dirty="0">
              <a:solidFill>
                <a:srgbClr val="6D7777"/>
              </a:solidFill>
            </a:endParaRPr>
          </a:p>
          <a:p>
            <a:pPr marL="342900" indent="-342900">
              <a:buFont typeface="Arial" charset="0"/>
              <a:buChar char="•"/>
            </a:pPr>
            <a:r>
              <a:rPr lang="en-US" sz="2000" b="0" dirty="0" smtClean="0">
                <a:solidFill>
                  <a:srgbClr val="6D7777"/>
                </a:solidFill>
              </a:rPr>
              <a:t>BUT </a:t>
            </a:r>
            <a:r>
              <a:rPr lang="en-US" sz="2000" dirty="0" smtClean="0">
                <a:solidFill>
                  <a:srgbClr val="6D7777"/>
                </a:solidFill>
              </a:rPr>
              <a:t>Blockchain </a:t>
            </a:r>
            <a:r>
              <a:rPr lang="en-US" sz="2000" u="sng" dirty="0">
                <a:solidFill>
                  <a:srgbClr val="6D7777"/>
                </a:solidFill>
              </a:rPr>
              <a:t>is not</a:t>
            </a:r>
            <a:r>
              <a:rPr lang="en-US" sz="2000" dirty="0">
                <a:solidFill>
                  <a:srgbClr val="6D7777"/>
                </a:solidFill>
              </a:rPr>
              <a:t> </a:t>
            </a:r>
            <a:r>
              <a:rPr lang="en-US" sz="2000" b="0" i="1" dirty="0" smtClean="0">
                <a:solidFill>
                  <a:srgbClr val="0070C0"/>
                </a:solidFill>
              </a:rPr>
              <a:t>bitcoin</a:t>
            </a:r>
          </a:p>
          <a:p>
            <a:pPr marL="342900" indent="-342900">
              <a:buFont typeface="Arial" charset="0"/>
              <a:buChar char="•"/>
            </a:pPr>
            <a:endParaRPr lang="en-US" sz="2000" b="0" dirty="0" smtClean="0">
              <a:solidFill>
                <a:srgbClr val="6D7777"/>
              </a:solidFill>
            </a:endParaRPr>
          </a:p>
          <a:p>
            <a:r>
              <a:rPr lang="en-US" sz="2000" b="0" i="1" dirty="0" smtClean="0">
                <a:solidFill>
                  <a:srgbClr val="6D7777"/>
                </a:solidFill>
              </a:rPr>
              <a:t>Digital currencies different from </a:t>
            </a:r>
            <a:r>
              <a:rPr lang="en-US" sz="2000" b="0" i="1" dirty="0" err="1" smtClean="0">
                <a:solidFill>
                  <a:srgbClr val="6D7777"/>
                </a:solidFill>
              </a:rPr>
              <a:t>cryptocurrency</a:t>
            </a:r>
            <a:endParaRPr lang="en-US" sz="2000" b="0" i="1" dirty="0" smtClean="0">
              <a:solidFill>
                <a:srgbClr val="6D7777"/>
              </a:solidFill>
            </a:endParaRPr>
          </a:p>
        </p:txBody>
      </p:sp>
      <p:sp>
        <p:nvSpPr>
          <p:cNvPr id="10" name="Rectangle 9"/>
          <p:cNvSpPr/>
          <p:nvPr/>
        </p:nvSpPr>
        <p:spPr>
          <a:xfrm>
            <a:off x="8032811" y="205979"/>
            <a:ext cx="653989" cy="6745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What?</a:t>
            </a:r>
            <a:endParaRPr lang="en-US" sz="1200" dirty="0"/>
          </a:p>
        </p:txBody>
      </p:sp>
      <p:pic>
        <p:nvPicPr>
          <p:cNvPr id="12" name="Picture 11"/>
          <p:cNvPicPr>
            <a:picLocks noChangeAspect="1"/>
          </p:cNvPicPr>
          <p:nvPr/>
        </p:nvPicPr>
        <p:blipFill>
          <a:blip r:embed="rId3"/>
          <a:stretch>
            <a:fillRect/>
          </a:stretch>
        </p:blipFill>
        <p:spPr>
          <a:xfrm>
            <a:off x="5694251" y="1432789"/>
            <a:ext cx="3068187" cy="639622"/>
          </a:xfrm>
          <a:prstGeom prst="rect">
            <a:avLst/>
          </a:prstGeom>
        </p:spPr>
      </p:pic>
      <p:pic>
        <p:nvPicPr>
          <p:cNvPr id="13" name="Picture 12"/>
          <p:cNvPicPr>
            <a:picLocks noChangeAspect="1"/>
          </p:cNvPicPr>
          <p:nvPr/>
        </p:nvPicPr>
        <p:blipFill>
          <a:blip r:embed="rId4"/>
          <a:stretch>
            <a:fillRect/>
          </a:stretch>
        </p:blipFill>
        <p:spPr>
          <a:xfrm>
            <a:off x="5822242" y="2462135"/>
            <a:ext cx="2867722" cy="1803249"/>
          </a:xfrm>
          <a:prstGeom prst="rect">
            <a:avLst/>
          </a:prstGeom>
        </p:spPr>
      </p:pic>
      <p:cxnSp>
        <p:nvCxnSpPr>
          <p:cNvPr id="14" name="Straight Connector 13"/>
          <p:cNvCxnSpPr/>
          <p:nvPr/>
        </p:nvCxnSpPr>
        <p:spPr>
          <a:xfrm>
            <a:off x="5694251" y="2279135"/>
            <a:ext cx="30681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6466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sharepoint/v3/fields"/>
    <ds:schemaRef ds:uri="http://schemas.microsoft.com/office/2006/documentManagement/types"/>
    <ds:schemaRef ds:uri="http://schemas.microsoft.com/office/infopath/2007/PartnerControls"/>
    <ds:schemaRef ds:uri="http://www.w3.org/XML/1998/namespace"/>
    <ds:schemaRef ds:uri="http://purl.org/dc/terms/"/>
    <ds:schemaRef ds:uri="http://schemas.microsoft.com/office/2006/metadata/properties"/>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22982</TotalTime>
  <Words>3056</Words>
  <Application>Microsoft Macintosh PowerPoint</Application>
  <PresentationFormat>On-screen Show (16:9)</PresentationFormat>
  <Paragraphs>626</Paragraphs>
  <Slides>36</Slides>
  <Notes>21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36</vt:i4>
      </vt:variant>
    </vt:vector>
  </HeadingPairs>
  <TitlesOfParts>
    <vt:vector size="51" baseType="lpstr">
      <vt:lpstr>Calibri</vt:lpstr>
      <vt:lpstr>Courier</vt:lpstr>
      <vt:lpstr>Engravers MT</vt:lpstr>
      <vt:lpstr>Gill Sans</vt:lpstr>
      <vt:lpstr>Helvetica</vt:lpstr>
      <vt:lpstr>Helvetica (Headings)</vt:lpstr>
      <vt:lpstr>Helvetica Neue</vt:lpstr>
      <vt:lpstr>Helvetica Neue Light</vt:lpstr>
      <vt:lpstr>HelvNeue Light for IBM</vt:lpstr>
      <vt:lpstr>ＭＳ Ｐゴシック</vt:lpstr>
      <vt:lpstr>ＭＳ ゴシック</vt:lpstr>
      <vt:lpstr>Wingdings</vt:lpstr>
      <vt:lpstr>Arial</vt:lpstr>
      <vt:lpstr>Office Theme</vt:lpstr>
      <vt:lpstr>1_Office Theme</vt:lpstr>
      <vt:lpstr>Making Blockchain Real for Business  Explained  </vt:lpstr>
      <vt:lpstr>Contents</vt:lpstr>
      <vt:lpstr>Business Networks, Markets &amp; Wealth</vt:lpstr>
      <vt:lpstr>Transferring Assets, building Value</vt:lpstr>
      <vt:lpstr>Ledgers are key . . .</vt:lpstr>
      <vt:lpstr>Introducing Blockchain</vt:lpstr>
      <vt:lpstr>PowerPoint Presentation</vt:lpstr>
      <vt:lpstr>PowerPoint Presentation</vt:lpstr>
      <vt:lpstr>Blockchain underpins Bitcoin . . .</vt:lpstr>
      <vt:lpstr>Blockchain for Business</vt:lpstr>
      <vt:lpstr>Shared Ledger</vt:lpstr>
      <vt:lpstr>Smart Contract</vt:lpstr>
      <vt:lpstr>Privacy</vt:lpstr>
      <vt:lpstr>Consensus</vt:lpstr>
      <vt:lpstr>Contents</vt:lpstr>
      <vt:lpstr>Blockchain Benefits</vt:lpstr>
      <vt:lpstr>Consensus Use Case – Shared Routing Codes</vt:lpstr>
      <vt:lpstr>Provenance Use Case – Vehicle Maintenance</vt:lpstr>
      <vt:lpstr>Immutability Use Case – Financial Ledger</vt:lpstr>
      <vt:lpstr>Finality Use Case – Letter of Credit</vt:lpstr>
      <vt:lpstr>Other Potential Use Cases include . . </vt:lpstr>
      <vt:lpstr>Patterns for Customer Adoption</vt:lpstr>
      <vt:lpstr>Key Players for Blockchain Adoption</vt:lpstr>
      <vt:lpstr>Not for all . . . </vt:lpstr>
      <vt:lpstr>Contents</vt:lpstr>
      <vt:lpstr>Hyperledger Project</vt:lpstr>
      <vt:lpstr>PowerPoint Presentation</vt:lpstr>
      <vt:lpstr>IBM Offerings Supporting Hyperledger</vt:lpstr>
      <vt:lpstr>Engagement Model overview</vt:lpstr>
      <vt:lpstr>Summary</vt:lpstr>
      <vt:lpstr>PowerPoint Presentation</vt:lpstr>
      <vt:lpstr>PowerPoint Presentation</vt:lpstr>
      <vt:lpstr>The Participants in a Blockchain Network</vt:lpstr>
      <vt:lpstr>Blockchain Components</vt:lpstr>
      <vt:lpstr>Blockchain Applications and the Ledger</vt:lpstr>
      <vt:lpstr>Permissioned Ledger Access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JOHN Palfreyman</cp:lastModifiedBy>
  <cp:revision>681</cp:revision>
  <cp:lastPrinted>2016-03-02T11:48:11Z</cp:lastPrinted>
  <dcterms:created xsi:type="dcterms:W3CDTF">2010-04-12T23:12:02Z</dcterms:created>
  <dcterms:modified xsi:type="dcterms:W3CDTF">2016-03-15T17:53:25Z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